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2" r:id="rId35"/>
    <p:sldId id="293" r:id="rId36"/>
    <p:sldId id="294" r:id="rId37"/>
    <p:sldId id="290" r:id="rId38"/>
    <p:sldId id="291"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90B61-FB16-410E-90A0-9A84E707D0C1}" type="datetimeFigureOut">
              <a:rPr lang="en-US" smtClean="0"/>
              <a:t>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6B0AC-17D1-42C1-BADB-D1B272484E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Diagnosis of PXFG is made by identifying the abnormal material, which looks a bit like dandruff flakes, on the iris or lens. It is important to have the pupils dilated, as the material may be missed otherwise. Visualizing the material can be difficult, particularly early on in the disease, and it may not be found until years after the diagnosis of glaucoma is made. The presence of </a:t>
            </a:r>
            <a:r>
              <a:rPr lang="en-US" sz="1200" dirty="0" err="1" smtClean="0"/>
              <a:t>pseudoexfoliation</a:t>
            </a:r>
            <a:r>
              <a:rPr lang="en-US" sz="1200" dirty="0" smtClean="0"/>
              <a:t>, and the associated risk of glaucoma, increases with age. </a:t>
            </a:r>
          </a:p>
          <a:p>
            <a:endParaRPr lang="en-US" dirty="0"/>
          </a:p>
        </p:txBody>
      </p:sp>
      <p:sp>
        <p:nvSpPr>
          <p:cNvPr id="4" name="Slide Number Placeholder 3"/>
          <p:cNvSpPr>
            <a:spLocks noGrp="1"/>
          </p:cNvSpPr>
          <p:nvPr>
            <p:ph type="sldNum" sz="quarter" idx="10"/>
          </p:nvPr>
        </p:nvSpPr>
        <p:spPr/>
        <p:txBody>
          <a:bodyPr/>
          <a:lstStyle/>
          <a:p>
            <a:fld id="{E626B0AC-17D1-42C1-BADB-D1B272484EB9}" type="slidenum">
              <a:rPr lang="en-US" smtClean="0"/>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75183BB-DC43-4254-BAE9-C5323FA07BAC}" type="datetimeFigureOut">
              <a:rPr lang="en-US" smtClean="0"/>
              <a:t>2/6/2012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570ADB8-2B0E-4E28-B647-54DB27F8BA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183BB-DC43-4254-BAE9-C5323FA07BAC}" type="datetimeFigureOut">
              <a:rPr lang="en-US" smtClean="0"/>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183BB-DC43-4254-BAE9-C5323FA07BAC}" type="datetimeFigureOut">
              <a:rPr lang="en-US" smtClean="0"/>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183BB-DC43-4254-BAE9-C5323FA07BAC}" type="datetimeFigureOut">
              <a:rPr lang="en-US" smtClean="0"/>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5183BB-DC43-4254-BAE9-C5323FA07BAC}" type="datetimeFigureOut">
              <a:rPr lang="en-US" smtClean="0"/>
              <a:t>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5183BB-DC43-4254-BAE9-C5323FA07BAC}" type="datetimeFigureOut">
              <a:rPr lang="en-US" smtClean="0"/>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75183BB-DC43-4254-BAE9-C5323FA07BAC}" type="datetimeFigureOut">
              <a:rPr lang="en-US" smtClean="0"/>
              <a:t>2/6/2012</a:t>
            </a:fld>
            <a:endParaRPr lang="en-US"/>
          </a:p>
        </p:txBody>
      </p:sp>
      <p:sp>
        <p:nvSpPr>
          <p:cNvPr id="27" name="Slide Number Placeholder 26"/>
          <p:cNvSpPr>
            <a:spLocks noGrp="1"/>
          </p:cNvSpPr>
          <p:nvPr>
            <p:ph type="sldNum" sz="quarter" idx="11"/>
          </p:nvPr>
        </p:nvSpPr>
        <p:spPr/>
        <p:txBody>
          <a:bodyPr rtlCol="0"/>
          <a:lstStyle/>
          <a:p>
            <a:fld id="{0570ADB8-2B0E-4E28-B647-54DB27F8BA3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75183BB-DC43-4254-BAE9-C5323FA07BAC}" type="datetimeFigureOut">
              <a:rPr lang="en-US" smtClean="0"/>
              <a:t>2/6/2012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570ADB8-2B0E-4E28-B647-54DB27F8BA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183BB-DC43-4254-BAE9-C5323FA07BAC}" type="datetimeFigureOut">
              <a:rPr lang="en-US" smtClean="0"/>
              <a:t>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5183BB-DC43-4254-BAE9-C5323FA07BAC}" type="datetimeFigureOut">
              <a:rPr lang="en-US" smtClean="0"/>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5183BB-DC43-4254-BAE9-C5323FA07BAC}" type="datetimeFigureOut">
              <a:rPr lang="en-US" smtClean="0"/>
              <a:t>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0ADB8-2B0E-4E28-B647-54DB27F8BA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75183BB-DC43-4254-BAE9-C5323FA07BAC}" type="datetimeFigureOut">
              <a:rPr lang="en-US" smtClean="0"/>
              <a:t>2/6/2012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570ADB8-2B0E-4E28-B647-54DB27F8BA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0/04/Human_eyesight_two_children_and_ball_normal_vision.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upload.wikimedia.org/wikipedia/commons/5/50/Human_eyesight_two_children_and_ball_with_glaucoma.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GLAUCOMA</a:t>
            </a:r>
            <a:endParaRPr lang="en-US" dirty="0"/>
          </a:p>
        </p:txBody>
      </p:sp>
      <p:sp>
        <p:nvSpPr>
          <p:cNvPr id="3" name="Subtitle 2"/>
          <p:cNvSpPr>
            <a:spLocks noGrp="1"/>
          </p:cNvSpPr>
          <p:nvPr>
            <p:ph type="subTitle" idx="1"/>
          </p:nvPr>
        </p:nvSpPr>
        <p:spPr/>
        <p:txBody>
          <a:bodyPr/>
          <a:lstStyle/>
          <a:p>
            <a:endParaRPr lang="en-US" dirty="0" smtClean="0"/>
          </a:p>
          <a:p>
            <a:endParaRPr lang="en-US" dirty="0" smtClean="0"/>
          </a:p>
          <a:p>
            <a:r>
              <a:rPr lang="en-US" dirty="0" smtClean="0"/>
              <a:t>By </a:t>
            </a:r>
            <a:r>
              <a:rPr lang="en-US" dirty="0" err="1" smtClean="0"/>
              <a:t>Akmal</a:t>
            </a:r>
            <a:r>
              <a:rPr lang="en-US" dirty="0" smtClean="0"/>
              <a:t> </a:t>
            </a:r>
            <a:r>
              <a:rPr lang="en-US" dirty="0" err="1" smtClean="0"/>
              <a:t>Asyiqien</a:t>
            </a:r>
            <a:r>
              <a:rPr lang="en-US" dirty="0" smtClean="0"/>
              <a:t> </a:t>
            </a:r>
            <a:r>
              <a:rPr lang="en-US" dirty="0" err="1" smtClean="0"/>
              <a:t>Adnan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dirty="0" smtClean="0"/>
              <a:t>Most common type of glaucoma</a:t>
            </a:r>
          </a:p>
          <a:p>
            <a:pPr>
              <a:buNone/>
            </a:pPr>
            <a:endParaRPr lang="en-US" dirty="0" smtClean="0"/>
          </a:p>
          <a:p>
            <a:r>
              <a:rPr lang="en-US" dirty="0" smtClean="0"/>
              <a:t>1 in 200 of &gt;40, male=female</a:t>
            </a:r>
          </a:p>
          <a:p>
            <a:endParaRPr lang="en-US" dirty="0" smtClean="0"/>
          </a:p>
          <a:p>
            <a:r>
              <a:rPr lang="en-US" dirty="0" smtClean="0"/>
              <a:t>Prevalence increase with age, 10% in over-80</a:t>
            </a:r>
          </a:p>
          <a:p>
            <a:endParaRPr lang="en-US" dirty="0" smtClean="0"/>
          </a:p>
          <a:p>
            <a:r>
              <a:rPr lang="en-US" dirty="0" smtClean="0"/>
              <a:t>May be a family history, though mode of inheritance is unclear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HISTORY</a:t>
            </a:r>
            <a:endParaRPr lang="en-US" dirty="0"/>
          </a:p>
        </p:txBody>
      </p:sp>
      <p:sp>
        <p:nvSpPr>
          <p:cNvPr id="3" name="Content Placeholder 2"/>
          <p:cNvSpPr>
            <a:spLocks noGrp="1"/>
          </p:cNvSpPr>
          <p:nvPr>
            <p:ph idx="1"/>
          </p:nvPr>
        </p:nvSpPr>
        <p:spPr>
          <a:xfrm>
            <a:off x="381000" y="1752600"/>
            <a:ext cx="8229600" cy="4800600"/>
          </a:xfrm>
        </p:spPr>
        <p:txBody>
          <a:bodyPr/>
          <a:lstStyle/>
          <a:p>
            <a:r>
              <a:rPr lang="en-US" dirty="0" smtClean="0"/>
              <a:t>ASYMPTOMATIC in early stages</a:t>
            </a:r>
          </a:p>
          <a:p>
            <a:endParaRPr lang="en-US" dirty="0" smtClean="0"/>
          </a:p>
          <a:p>
            <a:r>
              <a:rPr lang="en-US" dirty="0" smtClean="0"/>
              <a:t>Visual field defect</a:t>
            </a:r>
          </a:p>
          <a:p>
            <a:endParaRPr lang="en-US" dirty="0" smtClean="0"/>
          </a:p>
          <a:p>
            <a:r>
              <a:rPr lang="en-US" dirty="0" smtClean="0"/>
              <a:t>Visual deficit </a:t>
            </a:r>
          </a:p>
          <a:p>
            <a:endParaRPr lang="en-US" dirty="0" smtClean="0"/>
          </a:p>
          <a:p>
            <a:pPr>
              <a:buNone/>
            </a:pPr>
            <a:endParaRPr lang="en-US" dirty="0"/>
          </a:p>
        </p:txBody>
      </p:sp>
      <p:pic>
        <p:nvPicPr>
          <p:cNvPr id="4" name="Picture 8" descr="File:Human eyesight two children and ball normal vision.jpg">
            <a:hlinkClick r:id="rId2"/>
          </p:cNvPr>
          <p:cNvPicPr>
            <a:picLocks noChangeAspect="1" noChangeArrowheads="1"/>
          </p:cNvPicPr>
          <p:nvPr/>
        </p:nvPicPr>
        <p:blipFill>
          <a:blip r:embed="rId3"/>
          <a:srcRect/>
          <a:stretch>
            <a:fillRect/>
          </a:stretch>
        </p:blipFill>
        <p:spPr bwMode="auto">
          <a:xfrm>
            <a:off x="457200" y="4495800"/>
            <a:ext cx="2057400" cy="1647825"/>
          </a:xfrm>
          <a:prstGeom prst="rect">
            <a:avLst/>
          </a:prstGeom>
          <a:noFill/>
          <a:ln w="9525">
            <a:noFill/>
            <a:miter lim="800000"/>
            <a:headEnd/>
            <a:tailEnd/>
          </a:ln>
        </p:spPr>
      </p:pic>
      <p:pic>
        <p:nvPicPr>
          <p:cNvPr id="5" name="Picture 6" descr="File:Human eyesight two children and ball with glaucoma.jpg">
            <a:hlinkClick r:id="rId4"/>
          </p:cNvPr>
          <p:cNvPicPr>
            <a:picLocks noChangeAspect="1" noChangeArrowheads="1"/>
          </p:cNvPicPr>
          <p:nvPr/>
        </p:nvPicPr>
        <p:blipFill>
          <a:blip r:embed="rId5"/>
          <a:srcRect/>
          <a:stretch>
            <a:fillRect/>
          </a:stretch>
        </p:blipFill>
        <p:spPr bwMode="auto">
          <a:xfrm>
            <a:off x="3657600" y="4572000"/>
            <a:ext cx="2057400" cy="1647825"/>
          </a:xfrm>
          <a:prstGeom prst="rect">
            <a:avLst/>
          </a:prstGeom>
          <a:noFill/>
          <a:ln w="9525">
            <a:noFill/>
            <a:miter lim="800000"/>
            <a:headEnd/>
            <a:tailEnd/>
          </a:ln>
        </p:spPr>
      </p:pic>
      <p:sp>
        <p:nvSpPr>
          <p:cNvPr id="6" name="Rectangle 5"/>
          <p:cNvSpPr/>
          <p:nvPr/>
        </p:nvSpPr>
        <p:spPr>
          <a:xfrm>
            <a:off x="6629400" y="4495800"/>
            <a:ext cx="2057400" cy="1676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2667000" y="51054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867400" y="51816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lstStyle/>
          <a:p>
            <a:r>
              <a:rPr lang="en-US" dirty="0" smtClean="0"/>
              <a:t>White eyes and clear cornea</a:t>
            </a:r>
          </a:p>
          <a:p>
            <a:pPr>
              <a:buNone/>
            </a:pPr>
            <a:endParaRPr lang="en-US" dirty="0" smtClean="0"/>
          </a:p>
          <a:p>
            <a:r>
              <a:rPr lang="en-US" dirty="0" err="1" smtClean="0"/>
              <a:t>Tonometer</a:t>
            </a:r>
            <a:r>
              <a:rPr lang="en-US" dirty="0" smtClean="0"/>
              <a:t> : Ocular pressure is 22-40mmHg range (normal = 11-21mmHg)</a:t>
            </a:r>
          </a:p>
          <a:p>
            <a:endParaRPr lang="en-US" dirty="0" smtClean="0"/>
          </a:p>
          <a:p>
            <a:r>
              <a:rPr lang="en-US" dirty="0" err="1" smtClean="0"/>
              <a:t>Cup:disc</a:t>
            </a:r>
            <a:r>
              <a:rPr lang="en-US" dirty="0" smtClean="0"/>
              <a:t> ratio &gt;0.4</a:t>
            </a:r>
          </a:p>
          <a:p>
            <a:endParaRPr lang="en-US" dirty="0" smtClean="0"/>
          </a:p>
          <a:p>
            <a:r>
              <a:rPr lang="en-US" dirty="0" err="1" smtClean="0"/>
              <a:t>Gonioscopy</a:t>
            </a:r>
            <a:r>
              <a:rPr lang="en-US" dirty="0" smtClean="0"/>
              <a:t> to confirm open angle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s_7E18.tmp"/>
          <p:cNvPicPr>
            <a:picLocks/>
          </p:cNvPicPr>
          <p:nvPr/>
        </p:nvPicPr>
        <p:blipFill>
          <a:blip r:embed="rId2" cstate="print"/>
          <a:stretch>
            <a:fillRect/>
          </a:stretch>
        </p:blipFill>
        <p:spPr>
          <a:xfrm>
            <a:off x="876046" y="661161"/>
            <a:ext cx="7391654" cy="56126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Aim to reduce IOP</a:t>
            </a:r>
          </a:p>
          <a:p>
            <a:pPr>
              <a:buNone/>
            </a:pPr>
            <a:endParaRPr lang="en-US" dirty="0" smtClean="0"/>
          </a:p>
          <a:p>
            <a:r>
              <a:rPr lang="en-US" dirty="0" smtClean="0"/>
              <a:t>Medical</a:t>
            </a:r>
          </a:p>
          <a:p>
            <a:pPr>
              <a:buNone/>
            </a:pPr>
            <a:endParaRPr lang="en-US" dirty="0" smtClean="0"/>
          </a:p>
          <a:p>
            <a:r>
              <a:rPr lang="en-US" dirty="0" smtClean="0"/>
              <a:t>Laser</a:t>
            </a:r>
          </a:p>
          <a:p>
            <a:endParaRPr lang="en-US" dirty="0" smtClean="0"/>
          </a:p>
          <a:p>
            <a:r>
              <a:rPr lang="en-US" dirty="0" smtClean="0"/>
              <a:t>Surgery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a:t>
            </a:r>
            <a:endParaRPr lang="en-US" dirty="0"/>
          </a:p>
        </p:txBody>
      </p:sp>
      <p:sp>
        <p:nvSpPr>
          <p:cNvPr id="3" name="Content Placeholder 2"/>
          <p:cNvSpPr>
            <a:spLocks noGrp="1"/>
          </p:cNvSpPr>
          <p:nvPr>
            <p:ph idx="1"/>
          </p:nvPr>
        </p:nvSpPr>
        <p:spPr/>
        <p:txBody>
          <a:bodyPr/>
          <a:lstStyle/>
          <a:p>
            <a:r>
              <a:rPr lang="en-US" dirty="0" smtClean="0"/>
              <a:t>Prostaglandin analogues (1</a:t>
            </a:r>
            <a:r>
              <a:rPr lang="en-US" baseline="30000" dirty="0" smtClean="0"/>
              <a:t>st</a:t>
            </a:r>
            <a:r>
              <a:rPr lang="en-US" dirty="0" smtClean="0"/>
              <a:t> line)</a:t>
            </a:r>
          </a:p>
          <a:p>
            <a:pPr>
              <a:buFontTx/>
              <a:buChar char="-"/>
            </a:pPr>
            <a:r>
              <a:rPr lang="en-US" dirty="0" smtClean="0"/>
              <a:t>increase the passage of aqueous through </a:t>
            </a:r>
            <a:r>
              <a:rPr lang="en-US" dirty="0" err="1" smtClean="0"/>
              <a:t>uveoscleral</a:t>
            </a:r>
            <a:r>
              <a:rPr lang="en-US" dirty="0" smtClean="0"/>
              <a:t> pathway</a:t>
            </a:r>
          </a:p>
          <a:p>
            <a:pPr>
              <a:buFontTx/>
              <a:buChar char="-"/>
            </a:pPr>
            <a:endParaRPr lang="en-US" dirty="0" smtClean="0"/>
          </a:p>
          <a:p>
            <a:r>
              <a:rPr lang="en-US" dirty="0" smtClean="0"/>
              <a:t>Topical adrenergic B-blocker </a:t>
            </a:r>
          </a:p>
          <a:p>
            <a:pPr>
              <a:buNone/>
            </a:pPr>
            <a:r>
              <a:rPr lang="en-US" dirty="0" smtClean="0"/>
              <a:t>-suppress aqueous secretion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609600"/>
          <a:ext cx="8229600" cy="5688631"/>
        </p:xfrm>
        <a:graphic>
          <a:graphicData uri="http://schemas.openxmlformats.org/drawingml/2006/table">
            <a:tbl>
              <a:tblPr/>
              <a:tblGrid>
                <a:gridCol w="1543050"/>
                <a:gridCol w="1428750"/>
                <a:gridCol w="2071688"/>
                <a:gridCol w="3186112"/>
              </a:tblGrid>
              <a:tr h="415529">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700" b="1" i="0" u="none" strike="noStrike" cap="none" normalizeH="0" baseline="0" dirty="0" smtClean="0">
                          <a:ln>
                            <a:noFill/>
                          </a:ln>
                          <a:solidFill>
                            <a:srgbClr val="FFFFFF"/>
                          </a:solidFill>
                          <a:effectLst/>
                          <a:latin typeface="Arial" charset="0"/>
                          <a:cs typeface="Arial" charset="0"/>
                        </a:rPr>
                        <a:t>Category</a:t>
                      </a:r>
                      <a:endParaRPr kumimoji="0" lang="en-MY" sz="17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700" b="1" i="0" u="none" strike="noStrike" cap="none" normalizeH="0" baseline="0" smtClean="0">
                          <a:ln>
                            <a:noFill/>
                          </a:ln>
                          <a:solidFill>
                            <a:srgbClr val="FFFFFF"/>
                          </a:solidFill>
                          <a:effectLst/>
                          <a:latin typeface="Arial" charset="0"/>
                          <a:cs typeface="Arial" charset="0"/>
                        </a:rPr>
                        <a:t>MOA</a:t>
                      </a:r>
                      <a:endParaRPr kumimoji="0" lang="en-MY" sz="17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700" b="1" i="0" u="none" strike="noStrike" cap="none" normalizeH="0" baseline="0" smtClean="0">
                          <a:ln>
                            <a:noFill/>
                          </a:ln>
                          <a:solidFill>
                            <a:srgbClr val="FFFFFF"/>
                          </a:solidFill>
                          <a:effectLst/>
                          <a:latin typeface="Arial" charset="0"/>
                          <a:cs typeface="Arial" charset="0"/>
                        </a:rPr>
                        <a:t>Drugs </a:t>
                      </a:r>
                      <a:endParaRPr kumimoji="0" lang="en-MY" sz="17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700" b="1" i="0" u="none" strike="noStrike" cap="none" normalizeH="0" baseline="0" smtClean="0">
                          <a:ln>
                            <a:noFill/>
                          </a:ln>
                          <a:solidFill>
                            <a:srgbClr val="FFFFFF"/>
                          </a:solidFill>
                          <a:effectLst/>
                          <a:latin typeface="Arial" charset="0"/>
                          <a:cs typeface="Arial" charset="0"/>
                        </a:rPr>
                        <a:t>Side effect</a:t>
                      </a:r>
                      <a:endParaRPr kumimoji="0" lang="en-MY" sz="17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60735">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l-GR" sz="1500" b="0" i="0" u="none" strike="noStrike" cap="none" normalizeH="0" baseline="0" dirty="0" smtClean="0">
                          <a:ln>
                            <a:noFill/>
                          </a:ln>
                          <a:solidFill>
                            <a:srgbClr val="000000"/>
                          </a:solidFill>
                          <a:effectLst/>
                          <a:latin typeface="Arial" charset="0"/>
                          <a:cs typeface="Arial" charset="0"/>
                        </a:rPr>
                        <a:t>Β</a:t>
                      </a:r>
                      <a:r>
                        <a:rPr kumimoji="0" lang="en-US" sz="1500" b="0" i="0" u="none" strike="noStrike" cap="none" normalizeH="0" baseline="0" dirty="0" smtClean="0">
                          <a:ln>
                            <a:noFill/>
                          </a:ln>
                          <a:solidFill>
                            <a:srgbClr val="000000"/>
                          </a:solidFill>
                          <a:effectLst/>
                          <a:latin typeface="Arial" charset="0"/>
                          <a:cs typeface="Arial" charset="0"/>
                        </a:rPr>
                        <a:t>-adrenergic blockers</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Decrease aqueous formation</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Timolol</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Levobunolol</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Metrapranolol </a:t>
                      </a:r>
                      <a:endParaRPr kumimoji="0" lang="en-MY" sz="15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systemic effect (bronchospasm, bradycardia, heart block, hypotension..)</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896307">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Cholinergic stimulation </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Increase aqueous outflow</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err="1" smtClean="0">
                          <a:ln>
                            <a:noFill/>
                          </a:ln>
                          <a:solidFill>
                            <a:srgbClr val="000000"/>
                          </a:solidFill>
                          <a:effectLst/>
                          <a:latin typeface="Arial" charset="0"/>
                          <a:cs typeface="Arial" charset="0"/>
                        </a:rPr>
                        <a:t>Pilocarpine</a:t>
                      </a:r>
                      <a:endParaRPr kumimoji="0" lang="en-US" sz="15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err="1" smtClean="0">
                          <a:ln>
                            <a:noFill/>
                          </a:ln>
                          <a:solidFill>
                            <a:srgbClr val="000000"/>
                          </a:solidFill>
                          <a:effectLst/>
                          <a:latin typeface="Arial" charset="0"/>
                          <a:cs typeface="Arial" charset="0"/>
                        </a:rPr>
                        <a:t>Carbachol</a:t>
                      </a:r>
                      <a:r>
                        <a:rPr kumimoji="0" lang="en-US" sz="1500" b="0" i="0" u="none" strike="noStrike" cap="none" normalizeH="0" baseline="0" dirty="0" smtClean="0">
                          <a:ln>
                            <a:noFill/>
                          </a:ln>
                          <a:solidFill>
                            <a:srgbClr val="000000"/>
                          </a:solidFill>
                          <a:effectLst/>
                          <a:latin typeface="Arial" charset="0"/>
                          <a:cs typeface="Arial" charset="0"/>
                        </a:rPr>
                        <a:t> </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Miosis, decrease night vision</a:t>
                      </a:r>
                      <a:r>
                        <a:rPr kumimoji="0" lang="en-MY" sz="1500" b="0" i="0" u="none" strike="noStrike" cap="none" normalizeH="0" baseline="0" smtClean="0">
                          <a:ln>
                            <a:noFill/>
                          </a:ln>
                          <a:solidFill>
                            <a:srgbClr val="000000"/>
                          </a:solidFill>
                          <a:effectLst/>
                          <a:latin typeface="Arial" charset="0"/>
                          <a:cs typeface="Arial" charset="0"/>
                        </a:rPr>
                        <a:t>, headache, increase GI motility, decreased heart rate</a:t>
                      </a:r>
                      <a:endParaRPr kumimoji="0" lang="en-US"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896307">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Adrenergic stimulating</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Both </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Epinephrine HCl</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Dipivitrin </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Brimonidine </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Contact allergy, hypotension in children</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1423446">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Carbonic </a:t>
                      </a:r>
                      <a:r>
                        <a:rPr kumimoji="0" lang="en-US" sz="1500" b="0" i="0" u="none" strike="noStrike" cap="none" normalizeH="0" baseline="0" dirty="0" err="1" smtClean="0">
                          <a:ln>
                            <a:noFill/>
                          </a:ln>
                          <a:solidFill>
                            <a:srgbClr val="000000"/>
                          </a:solidFill>
                          <a:effectLst/>
                          <a:latin typeface="Arial" charset="0"/>
                          <a:cs typeface="Arial" charset="0"/>
                        </a:rPr>
                        <a:t>anhydrase</a:t>
                      </a:r>
                      <a:r>
                        <a:rPr kumimoji="0" lang="en-US" sz="1500" b="0" i="0" u="none" strike="noStrike" cap="none" normalizeH="0" baseline="0" dirty="0" smtClean="0">
                          <a:ln>
                            <a:noFill/>
                          </a:ln>
                          <a:solidFill>
                            <a:srgbClr val="000000"/>
                          </a:solidFill>
                          <a:effectLst/>
                          <a:latin typeface="Arial" charset="0"/>
                          <a:cs typeface="Arial" charset="0"/>
                        </a:rPr>
                        <a:t> inhibitor</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Decrease aqueous formation</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Oral acetazolamide</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Topical dorzolamide</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Renal calculi, nausea, vomiting, diarrhea, weight loss, aplastic anemia, BM suppression</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S/E generally absent with topical preparation</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896307">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smtClean="0">
                          <a:ln>
                            <a:noFill/>
                          </a:ln>
                          <a:solidFill>
                            <a:srgbClr val="000000"/>
                          </a:solidFill>
                          <a:effectLst/>
                          <a:latin typeface="Arial" charset="0"/>
                          <a:cs typeface="Arial" charset="0"/>
                        </a:rPr>
                        <a:t>Prostaglandin agonists </a:t>
                      </a:r>
                      <a:endParaRPr kumimoji="0" lang="en-MY" sz="15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Improve </a:t>
                      </a:r>
                      <a:r>
                        <a:rPr kumimoji="0" lang="en-US" sz="1500" b="0" i="0" u="none" strike="noStrike" cap="none" normalizeH="0" baseline="0" dirty="0" err="1" smtClean="0">
                          <a:ln>
                            <a:noFill/>
                          </a:ln>
                          <a:solidFill>
                            <a:srgbClr val="000000"/>
                          </a:solidFill>
                          <a:effectLst/>
                          <a:latin typeface="Arial" charset="0"/>
                          <a:cs typeface="Arial" charset="0"/>
                        </a:rPr>
                        <a:t>uveoscleral</a:t>
                      </a:r>
                      <a:r>
                        <a:rPr kumimoji="0" lang="en-US" sz="1500" b="0" i="0" u="none" strike="noStrike" cap="none" normalizeH="0" baseline="0" dirty="0" smtClean="0">
                          <a:ln>
                            <a:noFill/>
                          </a:ln>
                          <a:solidFill>
                            <a:srgbClr val="000000"/>
                          </a:solidFill>
                          <a:effectLst/>
                          <a:latin typeface="Arial" charset="0"/>
                          <a:cs typeface="Arial" charset="0"/>
                        </a:rPr>
                        <a:t> outflow</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err="1" smtClean="0">
                          <a:ln>
                            <a:noFill/>
                          </a:ln>
                          <a:solidFill>
                            <a:srgbClr val="000000"/>
                          </a:solidFill>
                          <a:effectLst/>
                          <a:latin typeface="Arial" charset="0"/>
                          <a:cs typeface="Arial" charset="0"/>
                        </a:rPr>
                        <a:t>Latanoprost</a:t>
                      </a:r>
                      <a:r>
                        <a:rPr kumimoji="0" lang="en-US" sz="15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err="1" smtClean="0">
                          <a:ln>
                            <a:noFill/>
                          </a:ln>
                          <a:solidFill>
                            <a:srgbClr val="000000"/>
                          </a:solidFill>
                          <a:effectLst/>
                          <a:latin typeface="Arial" charset="0"/>
                          <a:cs typeface="Arial" charset="0"/>
                        </a:rPr>
                        <a:t>Travaprost</a:t>
                      </a:r>
                      <a:endParaRPr kumimoji="0" lang="en-US" sz="15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500" b="0" i="0" u="none" strike="noStrike" cap="none" normalizeH="0" baseline="0" dirty="0" smtClean="0">
                          <a:ln>
                            <a:noFill/>
                          </a:ln>
                          <a:solidFill>
                            <a:srgbClr val="000000"/>
                          </a:solidFill>
                          <a:effectLst/>
                          <a:latin typeface="Arial" charset="0"/>
                          <a:cs typeface="Arial" charset="0"/>
                        </a:rPr>
                        <a:t>Iris color change, lash growth, </a:t>
                      </a:r>
                      <a:r>
                        <a:rPr kumimoji="0" lang="en-US" sz="1500" b="0" i="0" u="none" strike="noStrike" cap="none" normalizeH="0" baseline="0" dirty="0" err="1" smtClean="0">
                          <a:ln>
                            <a:noFill/>
                          </a:ln>
                          <a:solidFill>
                            <a:srgbClr val="000000"/>
                          </a:solidFill>
                          <a:effectLst/>
                          <a:latin typeface="Arial" charset="0"/>
                          <a:cs typeface="Arial" charset="0"/>
                        </a:rPr>
                        <a:t>trichiasis</a:t>
                      </a:r>
                      <a:endParaRPr kumimoji="0" lang="en-MY" sz="15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If IOP remains elevated, </a:t>
            </a:r>
            <a:r>
              <a:rPr lang="en-US" dirty="0" smtClean="0"/>
              <a:t>the choice lies </a:t>
            </a:r>
            <a:r>
              <a:rPr lang="en-US" dirty="0" smtClean="0"/>
              <a:t>between</a:t>
            </a:r>
          </a:p>
          <a:p>
            <a:pPr>
              <a:buNone/>
            </a:pPr>
            <a:endParaRPr lang="en-US" dirty="0" smtClean="0"/>
          </a:p>
          <a:p>
            <a:pPr>
              <a:buFont typeface="Wingdings" pitchFamily="2" charset="2"/>
              <a:buChar char="v"/>
            </a:pPr>
            <a:r>
              <a:rPr lang="en-US" dirty="0" smtClean="0"/>
              <a:t>Adding additional medical </a:t>
            </a:r>
            <a:r>
              <a:rPr lang="en-US" dirty="0" smtClean="0"/>
              <a:t>treatment</a:t>
            </a:r>
          </a:p>
          <a:p>
            <a:pPr>
              <a:buFont typeface="Wingdings" pitchFamily="2" charset="2"/>
              <a:buChar char="v"/>
            </a:pPr>
            <a:endParaRPr lang="en-US" dirty="0" smtClean="0"/>
          </a:p>
          <a:p>
            <a:pPr>
              <a:buFont typeface="Wingdings" pitchFamily="2" charset="2"/>
              <a:buChar char="v"/>
            </a:pPr>
            <a:r>
              <a:rPr lang="en-US" dirty="0" smtClean="0"/>
              <a:t>Laser </a:t>
            </a:r>
            <a:r>
              <a:rPr lang="en-US" dirty="0" smtClean="0"/>
              <a:t>treatment</a:t>
            </a:r>
          </a:p>
          <a:p>
            <a:pPr>
              <a:buNone/>
            </a:pPr>
            <a:endParaRPr lang="en-US" dirty="0" smtClean="0"/>
          </a:p>
          <a:p>
            <a:pPr>
              <a:buFont typeface="Wingdings" pitchFamily="2" charset="2"/>
              <a:buChar char="v"/>
            </a:pPr>
            <a:r>
              <a:rPr lang="en-US" dirty="0" smtClean="0"/>
              <a:t>Surgical drainage procedures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a:t>
            </a:r>
            <a:r>
              <a:rPr lang="en-US" dirty="0" err="1" smtClean="0"/>
              <a:t>trabeculoplasty</a:t>
            </a:r>
            <a:endParaRPr lang="en-US" dirty="0"/>
          </a:p>
        </p:txBody>
      </p:sp>
      <p:sp>
        <p:nvSpPr>
          <p:cNvPr id="3" name="Content Placeholder 2"/>
          <p:cNvSpPr>
            <a:spLocks noGrp="1"/>
          </p:cNvSpPr>
          <p:nvPr>
            <p:ph idx="1"/>
          </p:nvPr>
        </p:nvSpPr>
        <p:spPr/>
        <p:txBody>
          <a:bodyPr/>
          <a:lstStyle/>
          <a:p>
            <a:r>
              <a:rPr lang="en-US" dirty="0" smtClean="0"/>
              <a:t>Laser burns (50</a:t>
            </a:r>
            <a:r>
              <a:rPr lang="el-GR" dirty="0" smtClean="0"/>
              <a:t>μ</a:t>
            </a:r>
            <a:r>
              <a:rPr lang="en-US" dirty="0" smtClean="0"/>
              <a:t>m) </a:t>
            </a:r>
            <a:r>
              <a:rPr lang="en-US" dirty="0" smtClean="0"/>
              <a:t>in the </a:t>
            </a:r>
            <a:r>
              <a:rPr lang="en-US" dirty="0" err="1" smtClean="0"/>
              <a:t>trabecular</a:t>
            </a:r>
            <a:r>
              <a:rPr lang="en-US" dirty="0" smtClean="0"/>
              <a:t> meshwork to improve aqueous flow </a:t>
            </a:r>
            <a:endParaRPr lang="en-US" dirty="0" smtClean="0"/>
          </a:p>
          <a:p>
            <a:endParaRPr lang="en-US" dirty="0" smtClean="0"/>
          </a:p>
          <a:p>
            <a:r>
              <a:rPr lang="en-US" dirty="0" smtClean="0"/>
              <a:t>Whilst effective initially, IOP may slowly increase</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treatment</a:t>
            </a:r>
            <a:endParaRPr lang="en-US" dirty="0"/>
          </a:p>
        </p:txBody>
      </p:sp>
      <p:sp>
        <p:nvSpPr>
          <p:cNvPr id="3" name="Content Placeholder 2"/>
          <p:cNvSpPr>
            <a:spLocks noGrp="1"/>
          </p:cNvSpPr>
          <p:nvPr>
            <p:ph idx="1"/>
          </p:nvPr>
        </p:nvSpPr>
        <p:spPr/>
        <p:txBody>
          <a:bodyPr/>
          <a:lstStyle/>
          <a:p>
            <a:r>
              <a:rPr lang="en-US" dirty="0" smtClean="0"/>
              <a:t>Drainage surgery ( </a:t>
            </a:r>
            <a:r>
              <a:rPr lang="en-US" dirty="0" err="1" smtClean="0"/>
              <a:t>Trabeculectomy</a:t>
            </a:r>
            <a:r>
              <a:rPr lang="en-US" dirty="0" smtClean="0"/>
              <a:t> ) </a:t>
            </a:r>
            <a:r>
              <a:rPr lang="en-US" dirty="0" smtClean="0"/>
              <a:t>by creating </a:t>
            </a:r>
            <a:r>
              <a:rPr lang="en-US" dirty="0" smtClean="0"/>
              <a:t>a fistula between the anterior chamber and the </a:t>
            </a:r>
            <a:r>
              <a:rPr lang="en-US" dirty="0" err="1" smtClean="0"/>
              <a:t>subconjunctival</a:t>
            </a:r>
            <a:r>
              <a:rPr lang="en-US" dirty="0" smtClean="0"/>
              <a:t> </a:t>
            </a:r>
            <a:r>
              <a:rPr lang="en-US" dirty="0" smtClean="0"/>
              <a:t>space</a:t>
            </a:r>
          </a:p>
          <a:p>
            <a:pPr>
              <a:buNone/>
            </a:pPr>
            <a:endParaRPr lang="en-US" dirty="0" smtClean="0"/>
          </a:p>
          <a:p>
            <a:pPr>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Group of diseases causing damage to the optic nerve by the effects of raised ocular pressure on the optic nerve head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s_8211.tmp"/>
          <p:cNvPicPr>
            <a:picLocks/>
          </p:cNvPicPr>
          <p:nvPr/>
        </p:nvPicPr>
        <p:blipFill>
          <a:blip r:embed="rId2" cstate="print"/>
          <a:stretch>
            <a:fillRect/>
          </a:stretch>
        </p:blipFill>
        <p:spPr>
          <a:xfrm>
            <a:off x="838200" y="351450"/>
            <a:ext cx="7391654" cy="65065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066800"/>
          </a:xfrm>
        </p:spPr>
        <p:txBody>
          <a:bodyPr/>
          <a:lstStyle/>
          <a:p>
            <a:r>
              <a:rPr lang="en-US" dirty="0" smtClean="0"/>
              <a:t>Complication</a:t>
            </a:r>
            <a:endParaRPr lang="en-US" dirty="0"/>
          </a:p>
        </p:txBody>
      </p:sp>
      <p:sp>
        <p:nvSpPr>
          <p:cNvPr id="5" name="Content Placeholder 4"/>
          <p:cNvSpPr>
            <a:spLocks noGrp="1"/>
          </p:cNvSpPr>
          <p:nvPr>
            <p:ph idx="1"/>
          </p:nvPr>
        </p:nvSpPr>
        <p:spPr>
          <a:xfrm>
            <a:off x="304800" y="1524000"/>
            <a:ext cx="8229600" cy="5029200"/>
          </a:xfrm>
        </p:spPr>
        <p:txBody>
          <a:bodyPr/>
          <a:lstStyle/>
          <a:p>
            <a:r>
              <a:rPr lang="en-US" dirty="0" err="1" smtClean="0"/>
              <a:t>Shallowing</a:t>
            </a:r>
            <a:r>
              <a:rPr lang="en-US" dirty="0" smtClean="0"/>
              <a:t> of anterior chamber  </a:t>
            </a:r>
            <a:r>
              <a:rPr lang="en-US" dirty="0" smtClean="0">
                <a:sym typeface="Wingdings" pitchFamily="2" charset="2"/>
              </a:rPr>
              <a:t>     risking damage to cornea and lens</a:t>
            </a:r>
          </a:p>
          <a:p>
            <a:endParaRPr lang="en-US" dirty="0" smtClean="0">
              <a:sym typeface="Wingdings" pitchFamily="2" charset="2"/>
            </a:endParaRPr>
          </a:p>
          <a:p>
            <a:r>
              <a:rPr lang="en-US" dirty="0" smtClean="0">
                <a:sym typeface="Wingdings" pitchFamily="2" charset="2"/>
              </a:rPr>
              <a:t>Intraocular infection</a:t>
            </a:r>
          </a:p>
          <a:p>
            <a:endParaRPr lang="en-US" dirty="0" smtClean="0">
              <a:sym typeface="Wingdings" pitchFamily="2" charset="2"/>
            </a:endParaRPr>
          </a:p>
          <a:p>
            <a:r>
              <a:rPr lang="en-US" dirty="0" smtClean="0">
                <a:sym typeface="Wingdings" pitchFamily="2" charset="2"/>
              </a:rPr>
              <a:t>Possibly accelerated cataract formation</a:t>
            </a:r>
          </a:p>
          <a:p>
            <a:endParaRPr lang="en-US" dirty="0" smtClean="0">
              <a:sym typeface="Wingdings" pitchFamily="2" charset="2"/>
            </a:endParaRPr>
          </a:p>
          <a:p>
            <a:r>
              <a:rPr lang="en-US" dirty="0" smtClean="0">
                <a:sym typeface="Wingdings" pitchFamily="2" charset="2"/>
              </a:rPr>
              <a:t>Failure to reduce IOP adequately</a:t>
            </a:r>
          </a:p>
          <a:p>
            <a:endParaRPr lang="en-US" dirty="0" smtClean="0">
              <a:sym typeface="Wingdings" pitchFamily="2" charset="2"/>
            </a:endParaRPr>
          </a:p>
          <a:p>
            <a:r>
              <a:rPr lang="en-US" dirty="0" err="1" smtClean="0">
                <a:sym typeface="Wingdings" pitchFamily="2" charset="2"/>
              </a:rPr>
              <a:t>Hypotony</a:t>
            </a:r>
            <a:r>
              <a:rPr lang="en-US" dirty="0" smtClean="0">
                <a:sym typeface="Wingdings" pitchFamily="2" charset="2"/>
              </a:rPr>
              <a:t> which may cause macular edema</a:t>
            </a:r>
          </a:p>
          <a:p>
            <a:endParaRPr lang="en-US" dirty="0" smtClean="0">
              <a:sym typeface="Wingdings" pitchFamily="2" charset="2"/>
            </a:endParaRP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PRIMARY ANGLE CLOSURE GLAUCOMA</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EPIDEMIOLOGY</a:t>
            </a:r>
            <a:endParaRPr lang="en-US" dirty="0"/>
          </a:p>
        </p:txBody>
      </p:sp>
      <p:sp>
        <p:nvSpPr>
          <p:cNvPr id="5" name="Content Placeholder 4"/>
          <p:cNvSpPr>
            <a:spLocks noGrp="1"/>
          </p:cNvSpPr>
          <p:nvPr>
            <p:ph idx="1"/>
          </p:nvPr>
        </p:nvSpPr>
        <p:spPr/>
        <p:txBody>
          <a:bodyPr/>
          <a:lstStyle/>
          <a:p>
            <a:r>
              <a:rPr lang="en-US" dirty="0" smtClean="0"/>
              <a:t>Affects 1 in 1000 subjects over 40 years </a:t>
            </a:r>
            <a:r>
              <a:rPr lang="en-US" dirty="0" smtClean="0"/>
              <a:t>old</a:t>
            </a:r>
          </a:p>
          <a:p>
            <a:pPr>
              <a:buNone/>
            </a:pPr>
            <a:endParaRPr lang="en-US" dirty="0" smtClean="0"/>
          </a:p>
          <a:p>
            <a:r>
              <a:rPr lang="en-US" dirty="0" smtClean="0"/>
              <a:t>Females &gt; males</a:t>
            </a:r>
          </a:p>
          <a:p>
            <a:endParaRPr lang="en-US" dirty="0" smtClean="0"/>
          </a:p>
          <a:p>
            <a:r>
              <a:rPr lang="en-US" dirty="0" smtClean="0"/>
              <a:t>Are likely long-sighted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PATHOPHYSIOLOGY</a:t>
            </a:r>
            <a:endParaRPr lang="en-US" dirty="0"/>
          </a:p>
        </p:txBody>
      </p:sp>
      <p:sp>
        <p:nvSpPr>
          <p:cNvPr id="3" name="Content Placeholder 2"/>
          <p:cNvSpPr>
            <a:spLocks noGrp="1"/>
          </p:cNvSpPr>
          <p:nvPr>
            <p:ph idx="1"/>
          </p:nvPr>
        </p:nvSpPr>
        <p:spPr>
          <a:xfrm>
            <a:off x="304800" y="1447800"/>
            <a:ext cx="8229600" cy="5181600"/>
          </a:xfrm>
        </p:spPr>
        <p:txBody>
          <a:bodyPr/>
          <a:lstStyle/>
          <a:p>
            <a:r>
              <a:rPr lang="en-US" dirty="0" smtClean="0">
                <a:latin typeface="Gill Sans MT" pitchFamily="34" charset="0"/>
              </a:rPr>
              <a:t>W    hen </a:t>
            </a:r>
            <a:r>
              <a:rPr lang="en-US" dirty="0" smtClean="0">
                <a:latin typeface="Gill Sans MT" pitchFamily="34" charset="0"/>
              </a:rPr>
              <a:t>the iris is dilated, the lens sticks to the back of the iris causing obstruction of fluid flow from posterior to anterior chambers</a:t>
            </a:r>
            <a:r>
              <a:rPr lang="en-US" dirty="0" smtClean="0">
                <a:latin typeface="Gill Sans MT" pitchFamily="34" charset="0"/>
              </a:rPr>
              <a:t>.</a:t>
            </a:r>
          </a:p>
          <a:p>
            <a:endParaRPr lang="en-US" dirty="0" smtClean="0">
              <a:latin typeface="Gill Sans MT" pitchFamily="34" charset="0"/>
            </a:endParaRPr>
          </a:p>
          <a:p>
            <a:r>
              <a:rPr lang="en-US" dirty="0" smtClean="0">
                <a:latin typeface="Gill Sans MT" pitchFamily="34" charset="0"/>
              </a:rPr>
              <a:t>R  educed/ stagnant circulation deprives the whole cornea of its nutrition and posterior cornea of its O2</a:t>
            </a:r>
          </a:p>
          <a:p>
            <a:endParaRPr lang="en-US" dirty="0" smtClean="0">
              <a:latin typeface="Gill Sans MT" pitchFamily="34" charset="0"/>
            </a:endParaRPr>
          </a:p>
          <a:p>
            <a:r>
              <a:rPr lang="en-US" dirty="0" smtClean="0">
                <a:latin typeface="Gill Sans MT" pitchFamily="34" charset="0"/>
              </a:rPr>
              <a:t>This causes failure of endothelial pumping function and a massive degree of corneal edema and clouding</a:t>
            </a:r>
          </a:p>
          <a:p>
            <a:endParaRPr lang="en-US" dirty="0" smtClean="0">
              <a:latin typeface="Gill Sans MT" pitchFamily="34" charset="0"/>
            </a:endParaRPr>
          </a:p>
          <a:p>
            <a:r>
              <a:rPr lang="en-US" dirty="0" smtClean="0">
                <a:latin typeface="Gill Sans MT" pitchFamily="34" charset="0"/>
              </a:rPr>
              <a:t>Amplified by increase IOP </a:t>
            </a:r>
            <a:r>
              <a:rPr lang="en-US" dirty="0" smtClean="0">
                <a:latin typeface="Gill Sans MT" pitchFamily="34" charset="0"/>
                <a:sym typeface="Wingdings" pitchFamily="2" charset="2"/>
              </a:rPr>
              <a:t>   profound fall in vision</a:t>
            </a:r>
            <a:endParaRPr lang="en-US" dirty="0" smtClean="0">
              <a:latin typeface="Gill Sans MT" pitchFamily="34"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1-preview.prosites.com/34042/wy/images/angle_closure.jpg"/>
          <p:cNvPicPr>
            <a:picLocks noChangeAspect="1" noChangeArrowheads="1"/>
          </p:cNvPicPr>
          <p:nvPr/>
        </p:nvPicPr>
        <p:blipFill>
          <a:blip r:embed="rId2"/>
          <a:srcRect/>
          <a:stretch>
            <a:fillRect/>
          </a:stretch>
        </p:blipFill>
        <p:spPr bwMode="auto">
          <a:xfrm>
            <a:off x="990600" y="762000"/>
            <a:ext cx="6567487" cy="5715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HISTORY</a:t>
            </a:r>
            <a:endParaRPr lang="en-US" dirty="0"/>
          </a:p>
        </p:txBody>
      </p:sp>
      <p:sp>
        <p:nvSpPr>
          <p:cNvPr id="3" name="Content Placeholder 2"/>
          <p:cNvSpPr>
            <a:spLocks noGrp="1"/>
          </p:cNvSpPr>
          <p:nvPr>
            <p:ph idx="1"/>
          </p:nvPr>
        </p:nvSpPr>
        <p:spPr>
          <a:xfrm>
            <a:off x="381000" y="1371600"/>
            <a:ext cx="8229600" cy="5105400"/>
          </a:xfrm>
        </p:spPr>
        <p:txBody>
          <a:bodyPr/>
          <a:lstStyle/>
          <a:p>
            <a:r>
              <a:rPr lang="en-US" dirty="0" smtClean="0"/>
              <a:t>Abrupt increase in pressure so it’s very painful due to ischemic tissue damage</a:t>
            </a:r>
          </a:p>
          <a:p>
            <a:endParaRPr lang="en-US" dirty="0" smtClean="0"/>
          </a:p>
          <a:p>
            <a:r>
              <a:rPr lang="en-US" dirty="0" smtClean="0"/>
              <a:t>Photophobia</a:t>
            </a:r>
          </a:p>
          <a:p>
            <a:endParaRPr lang="en-US" dirty="0" smtClean="0"/>
          </a:p>
          <a:p>
            <a:r>
              <a:rPr lang="en-US" dirty="0" smtClean="0"/>
              <a:t>Watering of the eye</a:t>
            </a:r>
          </a:p>
          <a:p>
            <a:endParaRPr lang="en-US" dirty="0" smtClean="0"/>
          </a:p>
          <a:p>
            <a:r>
              <a:rPr lang="en-US" dirty="0" smtClean="0"/>
              <a:t>Blurred vision</a:t>
            </a:r>
          </a:p>
          <a:p>
            <a:pPr>
              <a:buNone/>
            </a:pPr>
            <a:endParaRPr lang="en-US" dirty="0" smtClean="0"/>
          </a:p>
          <a:p>
            <a:r>
              <a:rPr lang="en-US" dirty="0" smtClean="0"/>
              <a:t>Systemically unwell (nausea, abdominal pain)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Intermittent primary angle closure glaucoma occurs when acute attack spontaneously resolves.</a:t>
            </a:r>
          </a:p>
          <a:p>
            <a:pPr>
              <a:buNone/>
            </a:pPr>
            <a:endParaRPr lang="en-US" dirty="0" smtClean="0"/>
          </a:p>
          <a:p>
            <a:r>
              <a:rPr lang="en-US" dirty="0" smtClean="0"/>
              <a:t>Pain </a:t>
            </a:r>
          </a:p>
          <a:p>
            <a:r>
              <a:rPr lang="en-US" dirty="0" smtClean="0"/>
              <a:t>Blurring of vision</a:t>
            </a:r>
          </a:p>
          <a:p>
            <a:r>
              <a:rPr lang="en-US" dirty="0" smtClean="0"/>
              <a:t>Frontal </a:t>
            </a:r>
            <a:r>
              <a:rPr lang="en-US" dirty="0" err="1" smtClean="0"/>
              <a:t>feadache</a:t>
            </a:r>
            <a:r>
              <a:rPr lang="en-US" dirty="0" smtClean="0"/>
              <a:t> </a:t>
            </a:r>
          </a:p>
          <a:p>
            <a:r>
              <a:rPr lang="en-US" dirty="0" err="1" smtClean="0"/>
              <a:t>Coloured</a:t>
            </a:r>
            <a:r>
              <a:rPr lang="en-US" dirty="0" smtClean="0"/>
              <a:t> halo around bright lights</a:t>
            </a:r>
            <a:endParaRPr lang="en-US" dirty="0"/>
          </a:p>
        </p:txBody>
      </p:sp>
      <p:pic>
        <p:nvPicPr>
          <p:cNvPr id="4" name="Picture 2" descr="http://3.bp.blogspot.com/_BGTAUuo1gq8/Seyh48vlOSI/AAAAAAAAAmg/m9OwHLGIw-c/s400/3-31-08_HALO_AROUND_SUN_3_Web_view.jpg"/>
          <p:cNvPicPr>
            <a:picLocks noChangeAspect="1" noChangeArrowheads="1"/>
          </p:cNvPicPr>
          <p:nvPr/>
        </p:nvPicPr>
        <p:blipFill>
          <a:blip r:embed="rId2"/>
          <a:srcRect/>
          <a:stretch>
            <a:fillRect/>
          </a:stretch>
        </p:blipFill>
        <p:spPr bwMode="auto">
          <a:xfrm>
            <a:off x="6553200" y="4267200"/>
            <a:ext cx="2246659" cy="227760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normAutofit/>
          </a:bodyPr>
          <a:lstStyle/>
          <a:p>
            <a:r>
              <a:rPr lang="en-US" dirty="0" smtClean="0"/>
              <a:t>Reduced visual acuity</a:t>
            </a:r>
          </a:p>
          <a:p>
            <a:endParaRPr lang="en-US" dirty="0" smtClean="0"/>
          </a:p>
          <a:p>
            <a:r>
              <a:rPr lang="en-US" dirty="0" smtClean="0"/>
              <a:t>Red eye, cloudy cornea,</a:t>
            </a:r>
            <a:r>
              <a:rPr lang="en-US" dirty="0" smtClean="0"/>
              <a:t> </a:t>
            </a:r>
            <a:r>
              <a:rPr lang="en-US" dirty="0" smtClean="0"/>
              <a:t>pupil </a:t>
            </a:r>
            <a:r>
              <a:rPr lang="en-US" dirty="0" smtClean="0"/>
              <a:t>oval, fixed and </a:t>
            </a:r>
            <a:r>
              <a:rPr lang="en-US" dirty="0" smtClean="0"/>
              <a:t>dilated</a:t>
            </a:r>
          </a:p>
          <a:p>
            <a:endParaRPr lang="en-US" dirty="0" smtClean="0"/>
          </a:p>
          <a:p>
            <a:r>
              <a:rPr lang="en-US" dirty="0" err="1" smtClean="0"/>
              <a:t>Tonometry</a:t>
            </a:r>
            <a:r>
              <a:rPr lang="en-US" dirty="0" smtClean="0"/>
              <a:t>: elevated IOP (40-80mmHg)</a:t>
            </a:r>
          </a:p>
          <a:p>
            <a:endParaRPr lang="en-US" dirty="0" smtClean="0"/>
          </a:p>
          <a:p>
            <a:r>
              <a:rPr lang="en-US" dirty="0" err="1" smtClean="0"/>
              <a:t>Ophthalmoscopy</a:t>
            </a:r>
            <a:r>
              <a:rPr lang="en-US" dirty="0" smtClean="0"/>
              <a:t>: swollen optic disc </a:t>
            </a:r>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s_83C7.tmp"/>
          <p:cNvPicPr>
            <a:picLocks/>
          </p:cNvPicPr>
          <p:nvPr/>
        </p:nvPicPr>
        <p:blipFill>
          <a:blip r:embed="rId2" cstate="print"/>
          <a:stretch>
            <a:fillRect/>
          </a:stretch>
        </p:blipFill>
        <p:spPr>
          <a:xfrm>
            <a:off x="876046" y="661161"/>
            <a:ext cx="7391654" cy="55237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dirty="0" err="1" smtClean="0"/>
              <a:t>Multifactorial</a:t>
            </a:r>
            <a:endParaRPr lang="en-US" dirty="0" smtClean="0"/>
          </a:p>
          <a:p>
            <a:endParaRPr lang="en-US" dirty="0" smtClean="0"/>
          </a:p>
          <a:p>
            <a:r>
              <a:rPr lang="en-US" dirty="0" smtClean="0"/>
              <a:t>Raised IOP causes mechanical damage to the axons</a:t>
            </a:r>
          </a:p>
          <a:p>
            <a:endParaRPr lang="en-US" dirty="0" smtClean="0"/>
          </a:p>
          <a:p>
            <a:r>
              <a:rPr lang="en-US" dirty="0" smtClean="0"/>
              <a:t>Raised IOP causes ischemia of the nerve axons by reducing blood flow at the nerve head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URGENT</a:t>
            </a:r>
          </a:p>
          <a:p>
            <a:endParaRPr lang="en-US" dirty="0" smtClean="0"/>
          </a:p>
          <a:p>
            <a:r>
              <a:rPr lang="en-US" dirty="0" smtClean="0"/>
              <a:t>IV </a:t>
            </a:r>
            <a:r>
              <a:rPr lang="en-US" dirty="0" err="1" smtClean="0"/>
              <a:t>acetazolamide</a:t>
            </a:r>
            <a:r>
              <a:rPr lang="en-US" dirty="0" smtClean="0"/>
              <a:t> together with topical </a:t>
            </a:r>
            <a:r>
              <a:rPr lang="en-US" dirty="0" err="1" smtClean="0"/>
              <a:t>pilocarpine</a:t>
            </a:r>
            <a:r>
              <a:rPr lang="en-US" dirty="0" smtClean="0"/>
              <a:t> and B-blocker</a:t>
            </a:r>
          </a:p>
          <a:p>
            <a:endParaRPr lang="en-US" dirty="0" smtClean="0"/>
          </a:p>
          <a:p>
            <a:r>
              <a:rPr lang="en-US" dirty="0" err="1" smtClean="0"/>
              <a:t>Iridotomy</a:t>
            </a:r>
            <a:r>
              <a:rPr lang="en-US" dirty="0" smtClean="0"/>
              <a:t> or </a:t>
            </a:r>
            <a:r>
              <a:rPr lang="en-US" dirty="0" err="1" smtClean="0"/>
              <a:t>iridectomy</a:t>
            </a:r>
            <a:r>
              <a:rPr lang="en-US" dirty="0" smtClean="0"/>
              <a:t> in peripheral iris to prevent further attacks. Can be done with YAG laser or surgically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  ECONDARY GLAUCOMA</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888736"/>
          </a:xfrm>
        </p:spPr>
        <p:txBody>
          <a:bodyPr>
            <a:normAutofit fontScale="92500" lnSpcReduction="10000"/>
          </a:bodyPr>
          <a:lstStyle/>
          <a:p>
            <a:r>
              <a:rPr lang="en-US" dirty="0" smtClean="0"/>
              <a:t>Rise in IOP usually due to </a:t>
            </a:r>
            <a:r>
              <a:rPr lang="en-US" dirty="0" err="1" smtClean="0"/>
              <a:t>trabecular</a:t>
            </a:r>
            <a:r>
              <a:rPr lang="en-US" dirty="0" smtClean="0"/>
              <a:t> meshwork obstruction </a:t>
            </a:r>
          </a:p>
          <a:p>
            <a:pPr>
              <a:buNone/>
            </a:pPr>
            <a:endParaRPr lang="en-US" dirty="0" smtClean="0"/>
          </a:p>
          <a:p>
            <a:r>
              <a:rPr lang="en-US" dirty="0" smtClean="0"/>
              <a:t>Signs and symptoms depend on rate of IOP rises</a:t>
            </a:r>
          </a:p>
          <a:p>
            <a:endParaRPr lang="en-US" dirty="0" smtClean="0"/>
          </a:p>
          <a:p>
            <a:r>
              <a:rPr lang="en-US" dirty="0" smtClean="0"/>
              <a:t>Treat underlying causes</a:t>
            </a:r>
          </a:p>
          <a:p>
            <a:endParaRPr lang="en-US" dirty="0" smtClean="0"/>
          </a:p>
          <a:p>
            <a:pPr>
              <a:buNone/>
            </a:pPr>
            <a:r>
              <a:rPr lang="en-US" u="sng" dirty="0" smtClean="0"/>
              <a:t>Causes :</a:t>
            </a:r>
          </a:p>
          <a:p>
            <a:pPr marL="624078" indent="-514350">
              <a:buFont typeface="+mj-lt"/>
              <a:buAutoNum type="arabicPeriod"/>
            </a:pPr>
            <a:r>
              <a:rPr lang="en-US" dirty="0" smtClean="0"/>
              <a:t>Trauma </a:t>
            </a:r>
          </a:p>
          <a:p>
            <a:pPr marL="624078" indent="-514350">
              <a:buFont typeface="+mj-lt"/>
              <a:buAutoNum type="arabicPeriod"/>
            </a:pPr>
            <a:r>
              <a:rPr lang="en-US" dirty="0" err="1" smtClean="0"/>
              <a:t>Uveitis</a:t>
            </a:r>
            <a:endParaRPr lang="en-US" dirty="0" smtClean="0"/>
          </a:p>
          <a:p>
            <a:pPr marL="624078" indent="-514350">
              <a:buFont typeface="+mj-lt"/>
              <a:buAutoNum type="arabicPeriod"/>
            </a:pPr>
            <a:r>
              <a:rPr lang="en-US" dirty="0" smtClean="0"/>
              <a:t>Pigment dispersion syndrome</a:t>
            </a:r>
          </a:p>
          <a:p>
            <a:pPr marL="624078" indent="-514350">
              <a:buFont typeface="+mj-lt"/>
              <a:buAutoNum type="arabicPeriod"/>
            </a:pPr>
            <a:r>
              <a:rPr lang="en-US" dirty="0" err="1" smtClean="0"/>
              <a:t>Pseudoexfoliative</a:t>
            </a:r>
            <a:r>
              <a:rPr lang="en-US" dirty="0" smtClean="0"/>
              <a:t> glaucoma</a:t>
            </a:r>
          </a:p>
          <a:p>
            <a:pPr marL="624078" indent="-514350">
              <a:buFont typeface="+mj-lt"/>
              <a:buAutoNum type="arabicPeriod"/>
            </a:pPr>
            <a:r>
              <a:rPr lang="en-US" dirty="0" smtClean="0"/>
              <a:t>Steroid induced</a:t>
            </a:r>
          </a:p>
          <a:p>
            <a:pPr marL="624078" indent="-514350">
              <a:buFont typeface="+mj-lt"/>
              <a:buAutoNum type="arabicPeriod"/>
            </a:pPr>
            <a:r>
              <a:rPr lang="en-US" dirty="0" smtClean="0"/>
              <a:t>Complication of diabetes</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loadBinary"/>
          <p:cNvPicPr>
            <a:picLocks noChangeAspect="1" noChangeArrowheads="1"/>
          </p:cNvPicPr>
          <p:nvPr/>
        </p:nvPicPr>
        <p:blipFill>
          <a:blip r:embed="rId2"/>
          <a:srcRect/>
          <a:stretch>
            <a:fillRect/>
          </a:stretch>
        </p:blipFill>
        <p:spPr>
          <a:xfrm>
            <a:off x="685800" y="381000"/>
            <a:ext cx="4038600" cy="3228975"/>
          </a:xfrm>
          <a:prstGeom prst="rect">
            <a:avLst/>
          </a:prstGeom>
        </p:spPr>
      </p:pic>
      <p:pic>
        <p:nvPicPr>
          <p:cNvPr id="8" name="Picture 7" descr="loadBinary"/>
          <p:cNvPicPr>
            <a:picLocks noChangeAspect="1" noChangeArrowheads="1"/>
          </p:cNvPicPr>
          <p:nvPr/>
        </p:nvPicPr>
        <p:blipFill>
          <a:blip r:embed="rId3"/>
          <a:srcRect/>
          <a:stretch>
            <a:fillRect/>
          </a:stretch>
        </p:blipFill>
        <p:spPr>
          <a:xfrm>
            <a:off x="685800" y="3886200"/>
            <a:ext cx="7620000" cy="1884362"/>
          </a:xfrm>
          <a:prstGeom prst="rect">
            <a:avLst/>
          </a:prstGeom>
          <a:noFill/>
        </p:spPr>
      </p:pic>
      <p:sp>
        <p:nvSpPr>
          <p:cNvPr id="9" name="TextBox 8"/>
          <p:cNvSpPr txBox="1"/>
          <p:nvPr/>
        </p:nvSpPr>
        <p:spPr>
          <a:xfrm>
            <a:off x="5867400" y="1600200"/>
            <a:ext cx="2895600" cy="646331"/>
          </a:xfrm>
          <a:prstGeom prst="rect">
            <a:avLst/>
          </a:prstGeom>
          <a:noFill/>
        </p:spPr>
        <p:txBody>
          <a:bodyPr wrap="square" rtlCol="0">
            <a:spAutoFit/>
          </a:bodyPr>
          <a:lstStyle/>
          <a:p>
            <a:r>
              <a:rPr lang="en-US" dirty="0" err="1" smtClean="0"/>
              <a:t>Hyphema</a:t>
            </a:r>
            <a:r>
              <a:rPr lang="en-US" dirty="0" smtClean="0"/>
              <a:t>, following blunt trauma</a:t>
            </a:r>
          </a:p>
        </p:txBody>
      </p:sp>
      <p:sp>
        <p:nvSpPr>
          <p:cNvPr id="10" name="TextBox 9"/>
          <p:cNvSpPr txBox="1"/>
          <p:nvPr/>
        </p:nvSpPr>
        <p:spPr>
          <a:xfrm>
            <a:off x="2438400" y="6096000"/>
            <a:ext cx="3200400" cy="646331"/>
          </a:xfrm>
          <a:prstGeom prst="rect">
            <a:avLst/>
          </a:prstGeom>
          <a:noFill/>
        </p:spPr>
        <p:txBody>
          <a:bodyPr wrap="square" rtlCol="0">
            <a:spAutoFit/>
          </a:bodyPr>
          <a:lstStyle/>
          <a:p>
            <a:r>
              <a:rPr lang="en-US" dirty="0" err="1" smtClean="0"/>
              <a:t>Uveitis</a:t>
            </a:r>
            <a:endParaRPr lang="en-US" dirty="0" smtClean="0"/>
          </a:p>
          <a:p>
            <a:endParaRPr lang="en-US" dirty="0"/>
          </a:p>
        </p:txBody>
      </p:sp>
      <p:sp>
        <p:nvSpPr>
          <p:cNvPr id="11" name="Left Arrow 10"/>
          <p:cNvSpPr/>
          <p:nvPr/>
        </p:nvSpPr>
        <p:spPr>
          <a:xfrm>
            <a:off x="4876800" y="16764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PIGMENT DISPERSION SYNDROME</a:t>
            </a:r>
            <a:endParaRPr lang="en-US" dirty="0"/>
          </a:p>
        </p:txBody>
      </p:sp>
      <p:sp>
        <p:nvSpPr>
          <p:cNvPr id="4" name="Content Placeholder 3"/>
          <p:cNvSpPr>
            <a:spLocks noGrp="1"/>
          </p:cNvSpPr>
          <p:nvPr>
            <p:ph sz="quarter" idx="2"/>
          </p:nvPr>
        </p:nvSpPr>
        <p:spPr>
          <a:xfrm>
            <a:off x="381000" y="2362200"/>
            <a:ext cx="4041648" cy="4232519"/>
          </a:xfrm>
        </p:spPr>
        <p:txBody>
          <a:bodyPr>
            <a:normAutofit/>
          </a:bodyPr>
          <a:lstStyle/>
          <a:p>
            <a:pPr>
              <a:buNone/>
            </a:pPr>
            <a:endParaRPr lang="en-US" sz="1800" dirty="0" smtClean="0"/>
          </a:p>
          <a:p>
            <a:pPr>
              <a:buNone/>
            </a:pPr>
            <a:r>
              <a:rPr lang="en-US" dirty="0" smtClean="0"/>
              <a:t>Glaucoma may develop as a result of the </a:t>
            </a:r>
            <a:r>
              <a:rPr lang="en-US" dirty="0" smtClean="0">
                <a:solidFill>
                  <a:srgbClr val="FF0000"/>
                </a:solidFill>
              </a:rPr>
              <a:t>breakdown and flaking off of the coloring (pigment) found in the iris and the part of the eye that produces fluid (</a:t>
            </a:r>
            <a:r>
              <a:rPr lang="en-US" dirty="0" err="1" smtClean="0">
                <a:solidFill>
                  <a:srgbClr val="FF0000"/>
                </a:solidFill>
              </a:rPr>
              <a:t>ciliary</a:t>
            </a:r>
            <a:r>
              <a:rPr lang="en-US" dirty="0" smtClean="0">
                <a:solidFill>
                  <a:srgbClr val="FF0000"/>
                </a:solidFill>
              </a:rPr>
              <a:t> body). </a:t>
            </a:r>
            <a:r>
              <a:rPr lang="en-US" dirty="0" smtClean="0"/>
              <a:t>These flakes of pigment block the fluid drainage system of the eye. This type of secondary glaucoma is called </a:t>
            </a:r>
            <a:r>
              <a:rPr lang="en-US" dirty="0" err="1" smtClean="0">
                <a:solidFill>
                  <a:srgbClr val="FF0000"/>
                </a:solidFill>
              </a:rPr>
              <a:t>pigmentary</a:t>
            </a:r>
            <a:r>
              <a:rPr lang="en-US" dirty="0" smtClean="0">
                <a:solidFill>
                  <a:srgbClr val="FF0000"/>
                </a:solidFill>
              </a:rPr>
              <a:t> glaucoma</a:t>
            </a:r>
            <a:endParaRPr lang="en-US" sz="3200" dirty="0" smtClean="0">
              <a:solidFill>
                <a:srgbClr val="FF0000"/>
              </a:solidFill>
            </a:endParaRPr>
          </a:p>
          <a:p>
            <a:endParaRPr lang="en-US" dirty="0"/>
          </a:p>
        </p:txBody>
      </p:sp>
      <p:pic>
        <p:nvPicPr>
          <p:cNvPr id="7" name="Picture 10" descr="1_13859_2"/>
          <p:cNvPicPr>
            <a:picLocks noGrp="1" noChangeAspect="1" noChangeArrowheads="1"/>
          </p:cNvPicPr>
          <p:nvPr>
            <p:ph sz="quarter" idx="4"/>
          </p:nvPr>
        </p:nvPicPr>
        <p:blipFill>
          <a:blip r:embed="rId2"/>
          <a:srcRect/>
          <a:stretch>
            <a:fillRect/>
          </a:stretch>
        </p:blipFill>
        <p:spPr>
          <a:xfrm>
            <a:off x="4849375" y="2133600"/>
            <a:ext cx="3779125" cy="4460875"/>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PSEUDOEXFOLIATIVE GLAUCOMA</a:t>
            </a:r>
            <a:endParaRPr lang="en-US" dirty="0">
              <a:latin typeface="+mn-lt"/>
            </a:endParaRPr>
          </a:p>
        </p:txBody>
      </p:sp>
      <p:sp>
        <p:nvSpPr>
          <p:cNvPr id="5" name="Content Placeholder 4"/>
          <p:cNvSpPr>
            <a:spLocks noGrp="1"/>
          </p:cNvSpPr>
          <p:nvPr>
            <p:ph sz="quarter" idx="2"/>
          </p:nvPr>
        </p:nvSpPr>
        <p:spPr/>
        <p:txBody>
          <a:bodyPr>
            <a:normAutofit/>
          </a:bodyPr>
          <a:lstStyle/>
          <a:p>
            <a:pPr algn="ctr">
              <a:lnSpc>
                <a:spcPct val="90000"/>
              </a:lnSpc>
              <a:buNone/>
            </a:pPr>
            <a:r>
              <a:rPr lang="en-US" dirty="0" smtClean="0"/>
              <a:t>Another </a:t>
            </a:r>
            <a:r>
              <a:rPr lang="en-US" dirty="0" smtClean="0"/>
              <a:t>type of common secondary glaucoma can occur when a </a:t>
            </a:r>
            <a:r>
              <a:rPr lang="en-US" dirty="0" smtClean="0">
                <a:solidFill>
                  <a:srgbClr val="FF0000"/>
                </a:solidFill>
              </a:rPr>
              <a:t>different type of flaky material is produced in the eye</a:t>
            </a:r>
            <a:r>
              <a:rPr lang="en-US" dirty="0" smtClean="0"/>
              <a:t>. The origin of this white, flaky material is not clearly known but it can block the fluid drainage system of the eye. This type of secondary glaucoma is called </a:t>
            </a:r>
            <a:r>
              <a:rPr lang="en-US" dirty="0" err="1" smtClean="0"/>
              <a:t>pseudoexfoliation</a:t>
            </a:r>
            <a:r>
              <a:rPr lang="en-US" dirty="0" smtClean="0"/>
              <a:t> glaucoma or exfoliation syndrome</a:t>
            </a:r>
          </a:p>
          <a:p>
            <a:endParaRPr lang="en-US" dirty="0"/>
          </a:p>
        </p:txBody>
      </p:sp>
      <p:pic>
        <p:nvPicPr>
          <p:cNvPr id="7" name="Picture 7" descr="pxfg1"/>
          <p:cNvPicPr>
            <a:picLocks noGrp="1" noChangeAspect="1" noChangeArrowheads="1"/>
          </p:cNvPicPr>
          <p:nvPr>
            <p:ph sz="quarter" idx="4"/>
          </p:nvPr>
        </p:nvPicPr>
        <p:blipFill>
          <a:blip r:embed="rId3"/>
          <a:srcRect/>
          <a:stretch>
            <a:fillRect/>
          </a:stretch>
        </p:blipFill>
        <p:spPr>
          <a:xfrm>
            <a:off x="4876800" y="2819400"/>
            <a:ext cx="3910678" cy="3200401"/>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838200"/>
          </a:xfrm>
        </p:spPr>
        <p:txBody>
          <a:bodyPr/>
          <a:lstStyle/>
          <a:p>
            <a:r>
              <a:rPr lang="en-US" dirty="0" smtClean="0">
                <a:latin typeface="+mn-lt"/>
              </a:rPr>
              <a:t>ABNORMAL BLOOD VESSEL </a:t>
            </a:r>
            <a:endParaRPr lang="en-US" dirty="0">
              <a:latin typeface="+mn-lt"/>
            </a:endParaRPr>
          </a:p>
        </p:txBody>
      </p:sp>
      <p:pic>
        <p:nvPicPr>
          <p:cNvPr id="9" name="Content Placeholder 8" descr="ws_7C82.tmp"/>
          <p:cNvPicPr>
            <a:picLocks noGrp="1"/>
          </p:cNvPicPr>
          <p:nvPr>
            <p:ph idx="1"/>
          </p:nvPr>
        </p:nvPicPr>
        <p:blipFill>
          <a:blip r:embed="rId2" cstate="print"/>
          <a:stretch>
            <a:fillRect/>
          </a:stretch>
        </p:blipFill>
        <p:spPr>
          <a:xfrm>
            <a:off x="1524000" y="1524000"/>
            <a:ext cx="5791200" cy="4038600"/>
          </a:xfrm>
          <a:prstGeom prst="rect">
            <a:avLst/>
          </a:prstGeom>
        </p:spPr>
      </p:pic>
      <p:sp>
        <p:nvSpPr>
          <p:cNvPr id="11" name="TextBox 10"/>
          <p:cNvSpPr txBox="1"/>
          <p:nvPr/>
        </p:nvSpPr>
        <p:spPr>
          <a:xfrm>
            <a:off x="609600" y="5638800"/>
            <a:ext cx="8305800" cy="646331"/>
          </a:xfrm>
          <a:prstGeom prst="rect">
            <a:avLst/>
          </a:prstGeom>
          <a:noFill/>
        </p:spPr>
        <p:txBody>
          <a:bodyPr wrap="square" rtlCol="0">
            <a:spAutoFit/>
          </a:bodyPr>
          <a:lstStyle/>
          <a:p>
            <a:r>
              <a:rPr lang="en-US" dirty="0" smtClean="0"/>
              <a:t>Abnormal iris blood vessels may obstruct angle and cause the iris to adhere to peripheral cornea, closing the angle (</a:t>
            </a:r>
            <a:r>
              <a:rPr lang="en-US" dirty="0" err="1" smtClean="0"/>
              <a:t>rubeosis</a:t>
            </a:r>
            <a:r>
              <a:rPr lang="en-US" dirty="0" smtClean="0"/>
              <a:t> </a:t>
            </a:r>
            <a:r>
              <a:rPr lang="en-US" dirty="0" err="1" smtClean="0"/>
              <a:t>iridis</a:t>
            </a:r>
            <a:r>
              <a:rPr lang="en-US" dirty="0" smtClean="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GLAUCOMA</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0"/>
            <a:ext cx="8229600" cy="5812536"/>
          </a:xfrm>
        </p:spPr>
        <p:txBody>
          <a:bodyPr/>
          <a:lstStyle/>
          <a:p>
            <a:r>
              <a:rPr lang="en-US" dirty="0" smtClean="0"/>
              <a:t>Cause remains uncertain. Theory : angle is developmentally abnormal and covered with membrane</a:t>
            </a:r>
          </a:p>
          <a:p>
            <a:endParaRPr lang="en-US" dirty="0" smtClean="0"/>
          </a:p>
          <a:p>
            <a:r>
              <a:rPr lang="en-US" dirty="0" smtClean="0"/>
              <a:t>May present at birth or within 1</a:t>
            </a:r>
            <a:r>
              <a:rPr lang="en-US" baseline="30000" dirty="0" smtClean="0"/>
              <a:t>st</a:t>
            </a:r>
            <a:r>
              <a:rPr lang="en-US" dirty="0" smtClean="0"/>
              <a:t> year of life</a:t>
            </a:r>
          </a:p>
          <a:p>
            <a:endParaRPr lang="en-US" dirty="0" smtClean="0"/>
          </a:p>
          <a:p>
            <a:r>
              <a:rPr lang="en-US" dirty="0" smtClean="0"/>
              <a:t>Congenital glaucoma </a:t>
            </a:r>
            <a:r>
              <a:rPr lang="en-US" u="sng" dirty="0" smtClean="0"/>
              <a:t>may be found in association with</a:t>
            </a:r>
            <a:r>
              <a:rPr lang="en-US" dirty="0" smtClean="0"/>
              <a:t> congenital cataract extraction, inflammation, injury, or in conjunction with other syndromes or diseases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AND SIGNS</a:t>
            </a:r>
            <a:endParaRPr lang="en-US" dirty="0"/>
          </a:p>
        </p:txBody>
      </p:sp>
      <p:sp>
        <p:nvSpPr>
          <p:cNvPr id="3" name="Content Placeholder 2"/>
          <p:cNvSpPr>
            <a:spLocks noGrp="1"/>
          </p:cNvSpPr>
          <p:nvPr>
            <p:ph idx="1"/>
          </p:nvPr>
        </p:nvSpPr>
        <p:spPr/>
        <p:txBody>
          <a:bodyPr/>
          <a:lstStyle/>
          <a:p>
            <a:r>
              <a:rPr lang="en-US" dirty="0" smtClean="0"/>
              <a:t>Excessive tearing, photophobia and </a:t>
            </a:r>
            <a:r>
              <a:rPr lang="en-US" dirty="0" err="1" smtClean="0"/>
              <a:t>blepharospasm</a:t>
            </a:r>
            <a:endParaRPr lang="en-US" dirty="0" smtClean="0"/>
          </a:p>
          <a:p>
            <a:endParaRPr lang="en-US" dirty="0" smtClean="0"/>
          </a:p>
          <a:p>
            <a:r>
              <a:rPr lang="en-US" dirty="0" smtClean="0"/>
              <a:t>Increased corneal diameter and enlargement of the globe (</a:t>
            </a:r>
            <a:r>
              <a:rPr lang="en-US" dirty="0" err="1" smtClean="0"/>
              <a:t>buphthalmos</a:t>
            </a:r>
            <a:r>
              <a:rPr lang="en-US" dirty="0" smtClean="0"/>
              <a:t>)</a:t>
            </a:r>
          </a:p>
          <a:p>
            <a:endParaRPr lang="en-US" dirty="0" smtClean="0"/>
          </a:p>
          <a:p>
            <a:r>
              <a:rPr lang="en-US" dirty="0" smtClean="0"/>
              <a:t>Cloudy cornea </a:t>
            </a:r>
          </a:p>
          <a:p>
            <a:endParaRPr lang="en-US" dirty="0" smtClean="0"/>
          </a:p>
          <a:p>
            <a:r>
              <a:rPr lang="en-US" dirty="0" smtClean="0"/>
              <a:t>Splits in </a:t>
            </a:r>
            <a:r>
              <a:rPr lang="en-US" dirty="0" err="1" smtClean="0"/>
              <a:t>Descemet’s</a:t>
            </a:r>
            <a:r>
              <a:rPr lang="en-US" dirty="0" smtClean="0"/>
              <a:t> membrane</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smtClean="0"/>
              <a:t>CLASSIFICATION</a:t>
            </a:r>
            <a:endParaRPr lang="en-US" dirty="0"/>
          </a:p>
        </p:txBody>
      </p:sp>
      <p:sp>
        <p:nvSpPr>
          <p:cNvPr id="3" name="Content Placeholder 2"/>
          <p:cNvSpPr>
            <a:spLocks noGrp="1"/>
          </p:cNvSpPr>
          <p:nvPr>
            <p:ph idx="1"/>
          </p:nvPr>
        </p:nvSpPr>
        <p:spPr>
          <a:xfrm>
            <a:off x="457200" y="1371600"/>
            <a:ext cx="8229600" cy="5202936"/>
          </a:xfrm>
        </p:spPr>
        <p:txBody>
          <a:bodyPr>
            <a:normAutofit fontScale="85000" lnSpcReduction="20000"/>
          </a:bodyPr>
          <a:lstStyle/>
          <a:p>
            <a:pPr marL="596646" indent="-514350" fontAlgn="auto">
              <a:spcAft>
                <a:spcPts val="0"/>
              </a:spcAft>
              <a:buClr>
                <a:schemeClr val="accent3"/>
              </a:buClr>
              <a:buFont typeface="+mj-lt"/>
              <a:buAutoNum type="arabicPeriod"/>
              <a:defRPr/>
            </a:pPr>
            <a:r>
              <a:rPr lang="en-US" b="1" u="sng" dirty="0" smtClean="0"/>
              <a:t>Primary </a:t>
            </a:r>
            <a:r>
              <a:rPr lang="en-US" b="1" u="sng" dirty="0" smtClean="0"/>
              <a:t> glaucoma</a:t>
            </a:r>
            <a:r>
              <a:rPr lang="en-US" b="1" u="sng" dirty="0" smtClean="0"/>
              <a:t>:</a:t>
            </a:r>
          </a:p>
          <a:p>
            <a:pPr marL="870966" lvl="1" indent="-514350" fontAlgn="auto">
              <a:spcAft>
                <a:spcPts val="0"/>
              </a:spcAft>
              <a:buFont typeface="+mj-lt"/>
              <a:buAutoNum type="arabicPeriod"/>
              <a:defRPr/>
            </a:pPr>
            <a:r>
              <a:rPr lang="en-US" dirty="0" smtClean="0"/>
              <a:t>Chronic open angle</a:t>
            </a:r>
          </a:p>
          <a:p>
            <a:pPr marL="870966" lvl="1" indent="-514350" fontAlgn="auto">
              <a:spcAft>
                <a:spcPts val="0"/>
              </a:spcAft>
              <a:buFont typeface="+mj-lt"/>
              <a:buAutoNum type="arabicPeriod"/>
              <a:defRPr/>
            </a:pPr>
            <a:r>
              <a:rPr lang="en-US" dirty="0" smtClean="0"/>
              <a:t>Acute and chronic closed </a:t>
            </a:r>
            <a:r>
              <a:rPr lang="en-US" dirty="0" smtClean="0"/>
              <a:t>angle</a:t>
            </a:r>
          </a:p>
          <a:p>
            <a:pPr marL="870966" lvl="1" indent="-514350" fontAlgn="auto">
              <a:spcAft>
                <a:spcPts val="0"/>
              </a:spcAft>
              <a:buNone/>
              <a:defRPr/>
            </a:pPr>
            <a:endParaRPr lang="en-US" dirty="0" smtClean="0"/>
          </a:p>
          <a:p>
            <a:pPr marL="596646" indent="-514350" fontAlgn="auto">
              <a:spcAft>
                <a:spcPts val="0"/>
              </a:spcAft>
              <a:buClr>
                <a:schemeClr val="accent3"/>
              </a:buClr>
              <a:buFont typeface="+mj-lt"/>
              <a:buAutoNum type="arabicPeriod"/>
              <a:defRPr/>
            </a:pPr>
            <a:r>
              <a:rPr lang="en-US" b="1" u="sng" dirty="0" smtClean="0"/>
              <a:t>Congenital </a:t>
            </a:r>
            <a:r>
              <a:rPr lang="en-US" b="1" u="sng" dirty="0" smtClean="0"/>
              <a:t>glaucoma</a:t>
            </a:r>
            <a:endParaRPr lang="en-US" b="1" u="sng" dirty="0" smtClean="0"/>
          </a:p>
          <a:p>
            <a:pPr marL="870966" lvl="1" indent="-514350" fontAlgn="auto">
              <a:spcAft>
                <a:spcPts val="0"/>
              </a:spcAft>
              <a:buFont typeface="+mj-lt"/>
              <a:buAutoNum type="arabicPeriod"/>
              <a:defRPr/>
            </a:pPr>
            <a:r>
              <a:rPr lang="en-US" dirty="0" smtClean="0"/>
              <a:t>Primary</a:t>
            </a:r>
          </a:p>
          <a:p>
            <a:pPr marL="870966" lvl="1" indent="-514350" fontAlgn="auto">
              <a:spcAft>
                <a:spcPts val="0"/>
              </a:spcAft>
              <a:buFont typeface="+mj-lt"/>
              <a:buAutoNum type="arabicPeriod"/>
              <a:defRPr/>
            </a:pPr>
            <a:r>
              <a:rPr lang="en-US" dirty="0" smtClean="0"/>
              <a:t>Rubella</a:t>
            </a:r>
          </a:p>
          <a:p>
            <a:pPr marL="870966" lvl="1" indent="-514350" fontAlgn="auto">
              <a:spcAft>
                <a:spcPts val="0"/>
              </a:spcAft>
              <a:buFont typeface="+mj-lt"/>
              <a:buAutoNum type="arabicPeriod"/>
              <a:defRPr/>
            </a:pPr>
            <a:r>
              <a:rPr lang="en-US" dirty="0" smtClean="0"/>
              <a:t>Secondary to </a:t>
            </a:r>
            <a:r>
              <a:rPr lang="en-US" dirty="0" smtClean="0"/>
              <a:t>inherited ocular disorders (</a:t>
            </a:r>
            <a:r>
              <a:rPr lang="en-US" dirty="0" err="1" smtClean="0"/>
              <a:t>e.g.aniridia</a:t>
            </a:r>
            <a:r>
              <a:rPr lang="en-US" dirty="0" smtClean="0"/>
              <a:t>)</a:t>
            </a:r>
          </a:p>
          <a:p>
            <a:pPr marL="870966" lvl="1" indent="-514350" fontAlgn="auto">
              <a:spcAft>
                <a:spcPts val="0"/>
              </a:spcAft>
              <a:buFont typeface="+mj-lt"/>
              <a:buAutoNum type="arabicPeriod"/>
              <a:defRPr/>
            </a:pPr>
            <a:endParaRPr lang="en-US" dirty="0" smtClean="0"/>
          </a:p>
          <a:p>
            <a:pPr marL="596646" indent="-514350" fontAlgn="auto">
              <a:spcAft>
                <a:spcPts val="0"/>
              </a:spcAft>
              <a:buClr>
                <a:schemeClr val="accent3"/>
              </a:buClr>
              <a:buFont typeface="+mj-lt"/>
              <a:buAutoNum type="arabicPeriod"/>
              <a:defRPr/>
            </a:pPr>
            <a:r>
              <a:rPr lang="en-US" b="1" u="sng" dirty="0" smtClean="0"/>
              <a:t>Secondary </a:t>
            </a:r>
            <a:r>
              <a:rPr lang="en-US" b="1" u="sng" dirty="0" smtClean="0"/>
              <a:t> glaucoma </a:t>
            </a:r>
            <a:r>
              <a:rPr lang="en-US" b="1" u="sng" dirty="0" smtClean="0"/>
              <a:t>(causes</a:t>
            </a:r>
            <a:r>
              <a:rPr lang="en-US" b="1" u="sng" dirty="0" smtClean="0"/>
              <a:t>)</a:t>
            </a:r>
            <a:endParaRPr lang="en-US" b="1" u="sng" dirty="0" smtClean="0"/>
          </a:p>
          <a:p>
            <a:pPr marL="870966" lvl="1" indent="-514350" fontAlgn="auto">
              <a:spcAft>
                <a:spcPts val="0"/>
              </a:spcAft>
              <a:buFont typeface="+mj-lt"/>
              <a:buAutoNum type="arabicPeriod"/>
              <a:defRPr/>
            </a:pPr>
            <a:r>
              <a:rPr lang="en-US" dirty="0" smtClean="0"/>
              <a:t>T</a:t>
            </a:r>
            <a:r>
              <a:rPr lang="en-US" dirty="0" smtClean="0"/>
              <a:t>rauma</a:t>
            </a:r>
            <a:endParaRPr lang="en-US" dirty="0" smtClean="0"/>
          </a:p>
          <a:p>
            <a:pPr marL="870966" lvl="1" indent="-514350" fontAlgn="auto">
              <a:spcAft>
                <a:spcPts val="0"/>
              </a:spcAft>
              <a:buFont typeface="+mj-lt"/>
              <a:buAutoNum type="arabicPeriod"/>
              <a:defRPr/>
            </a:pPr>
            <a:r>
              <a:rPr lang="en-US" dirty="0" smtClean="0"/>
              <a:t>Ocular surgery</a:t>
            </a:r>
          </a:p>
          <a:p>
            <a:pPr marL="870966" lvl="1" indent="-514350" fontAlgn="auto">
              <a:spcAft>
                <a:spcPts val="0"/>
              </a:spcAft>
              <a:buFont typeface="+mj-lt"/>
              <a:buAutoNum type="arabicPeriod"/>
              <a:defRPr/>
            </a:pPr>
            <a:r>
              <a:rPr lang="en-US" dirty="0" smtClean="0"/>
              <a:t>Associated with other ocular diseases (</a:t>
            </a:r>
            <a:r>
              <a:rPr lang="en-US" dirty="0" err="1" smtClean="0"/>
              <a:t>uveitis</a:t>
            </a:r>
            <a:r>
              <a:rPr lang="en-US" dirty="0" smtClean="0"/>
              <a:t>)</a:t>
            </a:r>
          </a:p>
          <a:p>
            <a:pPr marL="870966" lvl="1" indent="-514350" fontAlgn="auto">
              <a:spcAft>
                <a:spcPts val="0"/>
              </a:spcAft>
              <a:buFont typeface="+mj-lt"/>
              <a:buAutoNum type="arabicPeriod"/>
              <a:defRPr/>
            </a:pPr>
            <a:r>
              <a:rPr lang="en-US" dirty="0" smtClean="0"/>
              <a:t>Raised </a:t>
            </a:r>
            <a:r>
              <a:rPr lang="en-US" dirty="0" err="1" smtClean="0"/>
              <a:t>episcleral</a:t>
            </a:r>
            <a:r>
              <a:rPr lang="en-US" dirty="0" smtClean="0"/>
              <a:t> venous pressure</a:t>
            </a:r>
          </a:p>
          <a:p>
            <a:pPr marL="870966" lvl="1" indent="-514350" fontAlgn="auto">
              <a:spcAft>
                <a:spcPts val="0"/>
              </a:spcAft>
              <a:buFont typeface="+mj-lt"/>
              <a:buAutoNum type="arabicPeriod"/>
              <a:defRPr/>
            </a:pPr>
            <a:r>
              <a:rPr lang="en-US" dirty="0" smtClean="0"/>
              <a:t>Steroid induced</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wpe4.jpg (13178 bytes) Congenital glaucoma"/>
          <p:cNvPicPr>
            <a:picLocks noGrp="1" noChangeAspect="1" noChangeArrowheads="1"/>
          </p:cNvPicPr>
          <p:nvPr>
            <p:ph idx="4294967295"/>
          </p:nvPr>
        </p:nvPicPr>
        <p:blipFill>
          <a:blip r:embed="rId2"/>
          <a:srcRect/>
          <a:stretch>
            <a:fillRect/>
          </a:stretch>
        </p:blipFill>
        <p:spPr>
          <a:xfrm>
            <a:off x="1981200" y="1981200"/>
            <a:ext cx="4521200" cy="432435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Treated surgically</a:t>
            </a:r>
          </a:p>
          <a:p>
            <a:endParaRPr lang="en-US" dirty="0" smtClean="0"/>
          </a:p>
          <a:p>
            <a:r>
              <a:rPr lang="en-US" dirty="0" err="1" smtClean="0"/>
              <a:t>Goniotomy</a:t>
            </a:r>
            <a:r>
              <a:rPr lang="en-US" dirty="0" smtClean="0"/>
              <a:t> – incision into </a:t>
            </a:r>
            <a:r>
              <a:rPr lang="en-US" dirty="0" err="1" smtClean="0"/>
              <a:t>trabecular</a:t>
            </a:r>
            <a:r>
              <a:rPr lang="en-US" dirty="0" smtClean="0"/>
              <a:t> meshwork</a:t>
            </a:r>
          </a:p>
          <a:p>
            <a:endParaRPr lang="en-US" dirty="0" smtClean="0"/>
          </a:p>
          <a:p>
            <a:r>
              <a:rPr lang="en-US" dirty="0" err="1" smtClean="0"/>
              <a:t>Trabeculotomy</a:t>
            </a:r>
            <a:r>
              <a:rPr lang="en-US" dirty="0" smtClean="0"/>
              <a:t> – direct passage between </a:t>
            </a:r>
            <a:r>
              <a:rPr lang="en-US" dirty="0" err="1" smtClean="0"/>
              <a:t>Schlemm’s</a:t>
            </a:r>
            <a:r>
              <a:rPr lang="en-US" dirty="0" smtClean="0"/>
              <a:t> canal and anterior chamber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GLAUCOMA</a:t>
            </a:r>
            <a:endParaRPr lang="en-US" dirty="0"/>
          </a:p>
        </p:txBody>
      </p:sp>
      <p:sp>
        <p:nvSpPr>
          <p:cNvPr id="5" name="Content Placeholder 4"/>
          <p:cNvSpPr>
            <a:spLocks noGrp="1"/>
          </p:cNvSpPr>
          <p:nvPr>
            <p:ph idx="1"/>
          </p:nvPr>
        </p:nvSpPr>
        <p:spPr/>
        <p:txBody>
          <a:bodyPr/>
          <a:lstStyle/>
          <a:p>
            <a:pPr algn="ctr">
              <a:buNone/>
            </a:pPr>
            <a:endParaRPr lang="en-US" dirty="0" smtClean="0"/>
          </a:p>
          <a:p>
            <a:pPr algn="ctr">
              <a:buNone/>
            </a:pPr>
            <a:r>
              <a:rPr lang="en-US" dirty="0" smtClean="0"/>
              <a:t>Classified based on whether peripheral iris covers the </a:t>
            </a:r>
            <a:r>
              <a:rPr lang="en-US" dirty="0" err="1" smtClean="0"/>
              <a:t>trabecular</a:t>
            </a:r>
            <a:r>
              <a:rPr lang="en-US" dirty="0" smtClean="0"/>
              <a:t> meshwork (open angle) or not.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s_79C2.tmp"/>
          <p:cNvPicPr>
            <a:picLocks/>
          </p:cNvPicPr>
          <p:nvPr/>
        </p:nvPicPr>
        <p:blipFill>
          <a:blip r:embed="rId2" cstate="print"/>
          <a:stretch>
            <a:fillRect/>
          </a:stretch>
        </p:blipFill>
        <p:spPr>
          <a:xfrm>
            <a:off x="876046" y="661161"/>
            <a:ext cx="7391654" cy="57650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p:spPr>
        <p:txBody>
          <a:bodyPr/>
          <a:lstStyle/>
          <a:p>
            <a:r>
              <a:rPr lang="en-US" dirty="0" smtClean="0"/>
              <a:t>PRIMARY OPEN ANGLE GLAUCOMA</a:t>
            </a:r>
            <a:endParaRPr lang="en-US" dirty="0"/>
          </a:p>
        </p:txBody>
      </p:sp>
      <p:sp>
        <p:nvSpPr>
          <p:cNvPr id="7" name="Text Placeholder 6"/>
          <p:cNvSpPr>
            <a:spLocks noGrp="1"/>
          </p:cNvSpPr>
          <p:nvPr>
            <p:ph type="body" idx="1"/>
          </p:nvPr>
        </p:nvSpPr>
        <p:spPr/>
        <p:txBody>
          <a:bodyPr/>
          <a:lstStyle/>
          <a:p>
            <a:r>
              <a:rPr lang="en-US" dirty="0" smtClean="0"/>
              <a:t> </a:t>
            </a:r>
          </a:p>
          <a:p>
            <a:r>
              <a:rPr lang="en-US" dirty="0" smtClean="0"/>
              <a:t>Also called CHRONIC OPEN ANGLE GLAUCOMA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PATHOGENESIS</a:t>
            </a:r>
            <a:endParaRPr lang="en-US" dirty="0"/>
          </a:p>
        </p:txBody>
      </p:sp>
      <p:sp>
        <p:nvSpPr>
          <p:cNvPr id="3" name="Content Placeholder 2"/>
          <p:cNvSpPr>
            <a:spLocks noGrp="1"/>
          </p:cNvSpPr>
          <p:nvPr>
            <p:ph idx="1"/>
          </p:nvPr>
        </p:nvSpPr>
        <p:spPr>
          <a:xfrm>
            <a:off x="381000" y="1524000"/>
            <a:ext cx="8229600" cy="4953000"/>
          </a:xfrm>
        </p:spPr>
        <p:txBody>
          <a:bodyPr/>
          <a:lstStyle/>
          <a:p>
            <a:pPr indent="-283464">
              <a:buFont typeface="Wingdings 2"/>
              <a:buChar char=""/>
              <a:defRPr/>
            </a:pPr>
            <a:r>
              <a:rPr lang="en-US" dirty="0" smtClean="0"/>
              <a:t>Resistance of drainage of aqueous through the </a:t>
            </a:r>
            <a:r>
              <a:rPr lang="en-US" dirty="0" err="1" smtClean="0"/>
              <a:t>Trabecular</a:t>
            </a:r>
            <a:r>
              <a:rPr lang="en-US" dirty="0" smtClean="0"/>
              <a:t> </a:t>
            </a:r>
            <a:r>
              <a:rPr lang="en-US" dirty="0" err="1" smtClean="0"/>
              <a:t>meshwok</a:t>
            </a:r>
            <a:r>
              <a:rPr lang="en-US" dirty="0" smtClean="0"/>
              <a:t>, due to</a:t>
            </a:r>
            <a:r>
              <a:rPr lang="en-US" dirty="0" smtClean="0"/>
              <a:t>:</a:t>
            </a:r>
          </a:p>
          <a:p>
            <a:pPr indent="-283464">
              <a:buFont typeface="Wingdings 2"/>
              <a:buChar char=""/>
              <a:defRPr/>
            </a:pPr>
            <a:endParaRPr lang="en-US" dirty="0" smtClean="0"/>
          </a:p>
          <a:p>
            <a:pPr marL="596646" indent="-514350" fontAlgn="auto">
              <a:spcAft>
                <a:spcPts val="0"/>
              </a:spcAft>
              <a:buClr>
                <a:schemeClr val="accent3"/>
              </a:buClr>
              <a:buFont typeface="+mj-lt"/>
              <a:buAutoNum type="arabicPeriod"/>
              <a:defRPr/>
            </a:pPr>
            <a:r>
              <a:rPr lang="en-US" dirty="0" smtClean="0">
                <a:solidFill>
                  <a:srgbClr val="C00000"/>
                </a:solidFill>
              </a:rPr>
              <a:t>Thickening of </a:t>
            </a:r>
            <a:r>
              <a:rPr lang="en-US" dirty="0" err="1" smtClean="0">
                <a:solidFill>
                  <a:srgbClr val="C00000"/>
                </a:solidFill>
              </a:rPr>
              <a:t>trabecular</a:t>
            </a:r>
            <a:r>
              <a:rPr lang="en-US" dirty="0" smtClean="0">
                <a:solidFill>
                  <a:srgbClr val="C00000"/>
                </a:solidFill>
              </a:rPr>
              <a:t> lamellae, which reduces </a:t>
            </a:r>
            <a:r>
              <a:rPr lang="en-US" dirty="0" smtClean="0">
                <a:solidFill>
                  <a:srgbClr val="C00000"/>
                </a:solidFill>
              </a:rPr>
              <a:t>pore </a:t>
            </a:r>
            <a:r>
              <a:rPr lang="en-US" dirty="0" smtClean="0">
                <a:solidFill>
                  <a:srgbClr val="C00000"/>
                </a:solidFill>
              </a:rPr>
              <a:t>size.</a:t>
            </a:r>
          </a:p>
          <a:p>
            <a:pPr marL="596646" indent="-514350" fontAlgn="auto">
              <a:spcAft>
                <a:spcPts val="0"/>
              </a:spcAft>
              <a:buClr>
                <a:schemeClr val="accent3"/>
              </a:buClr>
              <a:buFont typeface="+mj-lt"/>
              <a:buAutoNum type="arabicPeriod"/>
              <a:defRPr/>
            </a:pPr>
            <a:endParaRPr lang="en-US" dirty="0" smtClean="0">
              <a:solidFill>
                <a:srgbClr val="C00000"/>
              </a:solidFill>
            </a:endParaRPr>
          </a:p>
          <a:p>
            <a:pPr marL="596646" indent="-514350" fontAlgn="auto">
              <a:spcAft>
                <a:spcPts val="0"/>
              </a:spcAft>
              <a:buClr>
                <a:schemeClr val="accent3"/>
              </a:buClr>
              <a:buFont typeface="+mj-lt"/>
              <a:buAutoNum type="arabicPeriod"/>
              <a:defRPr/>
            </a:pPr>
            <a:r>
              <a:rPr lang="en-US" dirty="0" smtClean="0">
                <a:solidFill>
                  <a:srgbClr val="C00000"/>
                </a:solidFill>
              </a:rPr>
              <a:t>Reduction in number of lining </a:t>
            </a:r>
            <a:r>
              <a:rPr lang="en-US" dirty="0" err="1" smtClean="0">
                <a:solidFill>
                  <a:srgbClr val="C00000"/>
                </a:solidFill>
              </a:rPr>
              <a:t>t</a:t>
            </a:r>
            <a:r>
              <a:rPr lang="en-US" dirty="0" err="1" smtClean="0">
                <a:solidFill>
                  <a:srgbClr val="C00000"/>
                </a:solidFill>
              </a:rPr>
              <a:t>rabecular</a:t>
            </a:r>
            <a:r>
              <a:rPr lang="en-US" dirty="0" smtClean="0">
                <a:solidFill>
                  <a:srgbClr val="C00000"/>
                </a:solidFill>
              </a:rPr>
              <a:t> </a:t>
            </a:r>
            <a:r>
              <a:rPr lang="en-US" dirty="0" smtClean="0">
                <a:solidFill>
                  <a:srgbClr val="C00000"/>
                </a:solidFill>
              </a:rPr>
              <a:t>cells</a:t>
            </a:r>
            <a:r>
              <a:rPr lang="en-US" dirty="0" smtClean="0">
                <a:solidFill>
                  <a:srgbClr val="C00000"/>
                </a:solidFill>
              </a:rPr>
              <a:t>.</a:t>
            </a:r>
          </a:p>
          <a:p>
            <a:pPr marL="596646" indent="-514350" fontAlgn="auto">
              <a:spcAft>
                <a:spcPts val="0"/>
              </a:spcAft>
              <a:buClr>
                <a:schemeClr val="accent3"/>
              </a:buClr>
              <a:buFont typeface="+mj-lt"/>
              <a:buAutoNum type="arabicPeriod"/>
              <a:defRPr/>
            </a:pPr>
            <a:endParaRPr lang="en-US" dirty="0" smtClean="0">
              <a:solidFill>
                <a:srgbClr val="C00000"/>
              </a:solidFill>
            </a:endParaRPr>
          </a:p>
          <a:p>
            <a:pPr marL="596646" indent="-514350" fontAlgn="auto">
              <a:spcAft>
                <a:spcPts val="0"/>
              </a:spcAft>
              <a:buClr>
                <a:schemeClr val="accent3"/>
              </a:buClr>
              <a:buFont typeface="+mj-lt"/>
              <a:buAutoNum type="arabicPeriod"/>
              <a:defRPr/>
            </a:pPr>
            <a:r>
              <a:rPr lang="en-US" dirty="0" smtClean="0">
                <a:solidFill>
                  <a:srgbClr val="C00000"/>
                </a:solidFill>
              </a:rPr>
              <a:t>Increased extracellular material in the </a:t>
            </a:r>
            <a:r>
              <a:rPr lang="en-US" dirty="0" err="1" smtClean="0">
                <a:solidFill>
                  <a:srgbClr val="C00000"/>
                </a:solidFill>
              </a:rPr>
              <a:t>trabecular</a:t>
            </a:r>
            <a:r>
              <a:rPr lang="en-US" dirty="0" smtClean="0">
                <a:solidFill>
                  <a:srgbClr val="C00000"/>
                </a:solidFill>
              </a:rPr>
              <a:t> </a:t>
            </a:r>
            <a:r>
              <a:rPr lang="en-US" dirty="0" smtClean="0">
                <a:solidFill>
                  <a:srgbClr val="C00000"/>
                </a:solidFill>
              </a:rPr>
              <a:t>meshwork spaces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
          <p:cNvPicPr>
            <a:picLocks noChangeAspect="1" noChangeArrowheads="1"/>
          </p:cNvPicPr>
          <p:nvPr/>
        </p:nvPicPr>
        <p:blipFill>
          <a:blip r:embed="rId2"/>
          <a:srcRect/>
          <a:stretch>
            <a:fillRect/>
          </a:stretch>
        </p:blipFill>
        <p:spPr bwMode="auto">
          <a:xfrm>
            <a:off x="914400" y="685800"/>
            <a:ext cx="7620000" cy="6019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176</TotalTime>
  <Words>1047</Words>
  <Application>Microsoft Office PowerPoint</Application>
  <PresentationFormat>On-screen Show (4:3)</PresentationFormat>
  <Paragraphs>228</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Urban</vt:lpstr>
      <vt:lpstr>GLAUCOMA</vt:lpstr>
      <vt:lpstr>DEFINITION</vt:lpstr>
      <vt:lpstr>PATHOPHYSIOLOGY</vt:lpstr>
      <vt:lpstr>CLASSIFICATION</vt:lpstr>
      <vt:lpstr>PRIMARY GLAUCOMA</vt:lpstr>
      <vt:lpstr>Slide 6</vt:lpstr>
      <vt:lpstr>PRIMARY OPEN ANGLE GLAUCOMA</vt:lpstr>
      <vt:lpstr>PATHOGENESIS</vt:lpstr>
      <vt:lpstr>Slide 9</vt:lpstr>
      <vt:lpstr>EPIDEMIOLOGY</vt:lpstr>
      <vt:lpstr>HISTORY</vt:lpstr>
      <vt:lpstr>EXAMINATION</vt:lpstr>
      <vt:lpstr>Slide 13</vt:lpstr>
      <vt:lpstr>TREATMENT</vt:lpstr>
      <vt:lpstr>Medical treatment</vt:lpstr>
      <vt:lpstr>Slide 16</vt:lpstr>
      <vt:lpstr>Slide 17</vt:lpstr>
      <vt:lpstr>Laser trabeculoplasty</vt:lpstr>
      <vt:lpstr>Surgical treatment</vt:lpstr>
      <vt:lpstr>Slide 20</vt:lpstr>
      <vt:lpstr>Complication</vt:lpstr>
      <vt:lpstr>PRIMARY ANGLE CLOSURE GLAUCOMA</vt:lpstr>
      <vt:lpstr>EPIDEMIOLOGY</vt:lpstr>
      <vt:lpstr>PATHOPHYSIOLOGY</vt:lpstr>
      <vt:lpstr>Slide 25</vt:lpstr>
      <vt:lpstr>HISTORY</vt:lpstr>
      <vt:lpstr>Slide 27</vt:lpstr>
      <vt:lpstr>EXAMINATION</vt:lpstr>
      <vt:lpstr>Slide 29</vt:lpstr>
      <vt:lpstr>TREATMENT</vt:lpstr>
      <vt:lpstr>S  ECONDARY GLAUCOMA</vt:lpstr>
      <vt:lpstr>Slide 32</vt:lpstr>
      <vt:lpstr>Slide 33</vt:lpstr>
      <vt:lpstr>PIGMENT DISPERSION SYNDROME</vt:lpstr>
      <vt:lpstr>PSEUDOEXFOLIATIVE GLAUCOMA</vt:lpstr>
      <vt:lpstr>ABNORMAL BLOOD VESSEL </vt:lpstr>
      <vt:lpstr>CONGENITAL GLAUCOMA</vt:lpstr>
      <vt:lpstr>Slide 38</vt:lpstr>
      <vt:lpstr>SYMPTOMS AND SIGNS</vt:lpstr>
      <vt:lpstr>Slide 40</vt:lpstr>
      <vt:lpstr>TREATMENT</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GLAUCOMA</dc:title>
  <dc:creator>User</dc:creator>
  <cp:lastModifiedBy>User</cp:lastModifiedBy>
  <cp:revision>20</cp:revision>
  <dcterms:created xsi:type="dcterms:W3CDTF">2012-02-06T19:48:21Z</dcterms:created>
  <dcterms:modified xsi:type="dcterms:W3CDTF">2012-02-06T22:45:01Z</dcterms:modified>
</cp:coreProperties>
</file>